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48" r:id="rId3"/>
  </p:sldMasterIdLst>
  <p:notesMasterIdLst>
    <p:notesMasterId r:id="rId62"/>
  </p:notesMasterIdLst>
  <p:sldIdLst>
    <p:sldId id="256" r:id="rId4"/>
    <p:sldId id="265" r:id="rId5"/>
    <p:sldId id="264" r:id="rId6"/>
    <p:sldId id="273" r:id="rId7"/>
    <p:sldId id="257" r:id="rId8"/>
    <p:sldId id="270" r:id="rId9"/>
    <p:sldId id="266" r:id="rId10"/>
    <p:sldId id="268" r:id="rId11"/>
    <p:sldId id="261" r:id="rId12"/>
    <p:sldId id="269" r:id="rId13"/>
    <p:sldId id="272" r:id="rId14"/>
    <p:sldId id="274" r:id="rId15"/>
    <p:sldId id="267" r:id="rId16"/>
    <p:sldId id="328" r:id="rId17"/>
    <p:sldId id="307" r:id="rId18"/>
    <p:sldId id="276" r:id="rId19"/>
    <p:sldId id="316" r:id="rId20"/>
    <p:sldId id="317" r:id="rId21"/>
    <p:sldId id="318" r:id="rId22"/>
    <p:sldId id="321" r:id="rId23"/>
    <p:sldId id="319" r:id="rId24"/>
    <p:sldId id="275" r:id="rId25"/>
    <p:sldId id="313" r:id="rId26"/>
    <p:sldId id="322" r:id="rId27"/>
    <p:sldId id="324" r:id="rId28"/>
    <p:sldId id="323" r:id="rId29"/>
    <p:sldId id="335" r:id="rId30"/>
    <p:sldId id="331" r:id="rId31"/>
    <p:sldId id="332" r:id="rId32"/>
    <p:sldId id="334" r:id="rId33"/>
    <p:sldId id="311" r:id="rId34"/>
    <p:sldId id="339" r:id="rId35"/>
    <p:sldId id="312" r:id="rId36"/>
    <p:sldId id="277" r:id="rId37"/>
    <p:sldId id="330" r:id="rId38"/>
    <p:sldId id="336" r:id="rId39"/>
    <p:sldId id="338" r:id="rId40"/>
    <p:sldId id="337" r:id="rId41"/>
    <p:sldId id="333" r:id="rId42"/>
    <p:sldId id="329" r:id="rId43"/>
    <p:sldId id="325" r:id="rId44"/>
    <p:sldId id="326" r:id="rId45"/>
    <p:sldId id="327" r:id="rId46"/>
    <p:sldId id="320"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15" r:id="rId60"/>
    <p:sldId id="30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D8A64EF-C124-6A0E-CE82-81D0086677CE}" name="Guest User" initials="GU" userId="S::urn:spo:anon#c8d0f238a222413a7dfccdf1710773c3f39cf84347773c7ac89c66ab21bc76c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9FB"/>
    <a:srgbClr val="FDF6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D0E82-D910-65D8-36B8-57326E0FC45F}" v="55" dt="2024-06-10T21:23:15.053"/>
    <p1510:client id="{8C8E2D04-6C3A-B12D-1FF1-A19DDE18B697}" v="1" dt="2024-06-12T17:33:36.500"/>
    <p1510:client id="{A163B6CA-9F88-BAC4-BD54-090E3D25A8F5}" v="2158" dt="2024-06-12T18:30:58.961"/>
    <p1510:client id="{A294BFF1-D515-D2E3-551B-2D36DBBD1E56}" v="7" dt="2024-06-12T00:19:50.4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6D038-A75B-4739-917A-CBD518742CDC}" type="datetimeFigureOut">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28378-255E-4A44-A820-E75A0967F3F5}" type="slidenum">
              <a:t>‹#›</a:t>
            </a:fld>
            <a:endParaRPr lang="en-US"/>
          </a:p>
        </p:txBody>
      </p:sp>
    </p:spTree>
    <p:extLst>
      <p:ext uri="{BB962C8B-B14F-4D97-AF65-F5344CB8AC3E}">
        <p14:creationId xmlns:p14="http://schemas.microsoft.com/office/powerpoint/2010/main" val="58224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There are a lot of parts here: ML on semantic embeddings in the context of the remarkable </a:t>
            </a:r>
            <a:r>
              <a:rPr lang="en-US" err="1">
                <a:cs typeface="Calibri"/>
              </a:rPr>
              <a:t>Pubmed</a:t>
            </a:r>
            <a:r>
              <a:rPr lang="en-US">
                <a:cs typeface="Calibri"/>
              </a:rPr>
              <a:t> dataset</a:t>
            </a:r>
          </a:p>
        </p:txBody>
      </p:sp>
      <p:sp>
        <p:nvSpPr>
          <p:cNvPr id="4" name="Slide Number Placeholder 3"/>
          <p:cNvSpPr>
            <a:spLocks noGrp="1"/>
          </p:cNvSpPr>
          <p:nvPr>
            <p:ph type="sldNum" sz="quarter" idx="5"/>
          </p:nvPr>
        </p:nvSpPr>
        <p:spPr/>
        <p:txBody>
          <a:bodyPr/>
          <a:lstStyle/>
          <a:p>
            <a:fld id="{F6D28378-255E-4A44-A820-E75A0967F3F5}" type="slidenum">
              <a:rPr lang="en-US"/>
              <a:t>2</a:t>
            </a:fld>
            <a:endParaRPr lang="en-US"/>
          </a:p>
        </p:txBody>
      </p:sp>
    </p:spTree>
    <p:extLst>
      <p:ext uri="{BB962C8B-B14F-4D97-AF65-F5344CB8AC3E}">
        <p14:creationId xmlns:p14="http://schemas.microsoft.com/office/powerpoint/2010/main" val="3392450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ideal example: things in the rubric that a classifier can handle. </a:t>
            </a:r>
            <a:r>
              <a:rPr lang="en-US" err="1"/>
              <a:t>srd</a:t>
            </a:r>
            <a:r>
              <a:rPr lang="en-US"/>
              <a:t> has adverse events --&gt; we can use classifier for that. </a:t>
            </a:r>
          </a:p>
        </p:txBody>
      </p:sp>
      <p:sp>
        <p:nvSpPr>
          <p:cNvPr id="4" name="Slide Number Placeholder 3"/>
          <p:cNvSpPr>
            <a:spLocks noGrp="1"/>
          </p:cNvSpPr>
          <p:nvPr>
            <p:ph type="sldNum" sz="quarter" idx="5"/>
          </p:nvPr>
        </p:nvSpPr>
        <p:spPr/>
        <p:txBody>
          <a:bodyPr/>
          <a:lstStyle/>
          <a:p>
            <a:fld id="{F6D28378-255E-4A44-A820-E75A0967F3F5}" type="slidenum">
              <a:rPr lang="en-US"/>
              <a:t>21</a:t>
            </a:fld>
            <a:endParaRPr lang="en-US"/>
          </a:p>
        </p:txBody>
      </p:sp>
    </p:spTree>
    <p:extLst>
      <p:ext uri="{BB962C8B-B14F-4D97-AF65-F5344CB8AC3E}">
        <p14:creationId xmlns:p14="http://schemas.microsoft.com/office/powerpoint/2010/main" val="3850986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helps to focus on the results section.</a:t>
            </a:r>
          </a:p>
          <a:p>
            <a:r>
              <a:rPr lang="en-US">
                <a:cs typeface="Calibri"/>
              </a:rPr>
              <a:t>Adding tolerability didn't make much difference, but it didn't hurt. We left it in because subsections of results talking about tolerability were generally on target.</a:t>
            </a:r>
          </a:p>
          <a:p>
            <a:r>
              <a:rPr lang="en-US">
                <a:cs typeface="Calibri"/>
              </a:rPr>
              <a:t>Adding safety helped quite a bit. &lt;- This is our best model, and it beats the ones we trained earlier so laboriously on Prodigy</a:t>
            </a:r>
          </a:p>
          <a:p>
            <a:r>
              <a:rPr lang="en-US">
                <a:cs typeface="Calibri"/>
              </a:rPr>
              <a:t>Adding toxicity made it worse. This looks like it is because 'toxicity' covers things like cytotoxicity experiments unrelated to clinical trials.</a:t>
            </a:r>
          </a:p>
        </p:txBody>
      </p:sp>
      <p:sp>
        <p:nvSpPr>
          <p:cNvPr id="4" name="Slide Number Placeholder 3"/>
          <p:cNvSpPr>
            <a:spLocks noGrp="1"/>
          </p:cNvSpPr>
          <p:nvPr>
            <p:ph type="sldNum" sz="quarter" idx="5"/>
          </p:nvPr>
        </p:nvSpPr>
        <p:spPr/>
        <p:txBody>
          <a:bodyPr/>
          <a:lstStyle/>
          <a:p>
            <a:fld id="{F6D28378-255E-4A44-A820-E75A0967F3F5}" type="slidenum">
              <a:rPr lang="en-US"/>
              <a:t>27</a:t>
            </a:fld>
            <a:endParaRPr lang="en-US"/>
          </a:p>
        </p:txBody>
      </p:sp>
    </p:spTree>
    <p:extLst>
      <p:ext uri="{BB962C8B-B14F-4D97-AF65-F5344CB8AC3E}">
        <p14:creationId xmlns:p14="http://schemas.microsoft.com/office/powerpoint/2010/main" val="180154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Jumps in ROC curve are typical of concepts with very few examples.</a:t>
            </a:r>
          </a:p>
        </p:txBody>
      </p:sp>
      <p:sp>
        <p:nvSpPr>
          <p:cNvPr id="4" name="Slide Number Placeholder 3"/>
          <p:cNvSpPr>
            <a:spLocks noGrp="1"/>
          </p:cNvSpPr>
          <p:nvPr>
            <p:ph type="sldNum" sz="quarter" idx="5"/>
          </p:nvPr>
        </p:nvSpPr>
        <p:spPr/>
        <p:txBody>
          <a:bodyPr/>
          <a:lstStyle/>
          <a:p>
            <a:fld id="{7126EC1E-D04C-3A48-AF6B-C20CCB0BD5A7}" type="slidenum">
              <a:rPr lang="en-US" smtClean="0"/>
              <a:t>49</a:t>
            </a:fld>
            <a:endParaRPr lang="en-US"/>
          </a:p>
        </p:txBody>
      </p:sp>
    </p:spTree>
    <p:extLst>
      <p:ext uri="{BB962C8B-B14F-4D97-AF65-F5344CB8AC3E}">
        <p14:creationId xmlns:p14="http://schemas.microsoft.com/office/powerpoint/2010/main" val="3131178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26EC1E-D04C-3A48-AF6B-C20CCB0BD5A7}" type="slidenum">
              <a:rPr lang="en-US" smtClean="0"/>
              <a:t>58</a:t>
            </a:fld>
            <a:endParaRPr lang="en-US"/>
          </a:p>
        </p:txBody>
      </p:sp>
    </p:spTree>
    <p:extLst>
      <p:ext uri="{BB962C8B-B14F-4D97-AF65-F5344CB8AC3E}">
        <p14:creationId xmlns:p14="http://schemas.microsoft.com/office/powerpoint/2010/main" val="3484739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Training ML models: semantic embeddings are not just for similarity searching; they also make great predictive features. But where do labels come from? We show two ways to get labels from </a:t>
            </a:r>
            <a:r>
              <a:rPr lang="en-US" err="1">
                <a:cs typeface="Calibri"/>
              </a:rPr>
              <a:t>Pubmed</a:t>
            </a:r>
            <a:r>
              <a:rPr lang="en-US">
                <a:cs typeface="Calibri"/>
              </a:rPr>
              <a:t>/PMC.</a:t>
            </a:r>
          </a:p>
          <a:p>
            <a:endParaRPr lang="en-US">
              <a:cs typeface="Calibri"/>
            </a:endParaRPr>
          </a:p>
          <a:p>
            <a:r>
              <a:rPr lang="en-US">
                <a:cs typeface="Calibri"/>
              </a:rPr>
              <a:t>Mini-demo: download and run this </a:t>
            </a:r>
            <a:r>
              <a:rPr lang="en-US" err="1">
                <a:cs typeface="Calibri"/>
              </a:rPr>
              <a:t>RMarkdown</a:t>
            </a:r>
            <a:r>
              <a:rPr lang="en-US">
                <a:cs typeface="Calibri"/>
              </a:rPr>
              <a:t> document and accompanying dataset. </a:t>
            </a:r>
          </a:p>
          <a:p>
            <a:endParaRPr lang="en-US">
              <a:cs typeface="Calibri"/>
            </a:endParaRPr>
          </a:p>
          <a:p>
            <a:r>
              <a:rPr lang="en-US">
                <a:cs typeface="Calibri"/>
              </a:rPr>
              <a:t>Engineering labels: Jerry discusses why we want these models, and how we can tune the patterns to better match our needs.</a:t>
            </a:r>
          </a:p>
          <a:p>
            <a:endParaRPr lang="en-US">
              <a:cs typeface="Calibri"/>
            </a:endParaRPr>
          </a:p>
          <a:p>
            <a:r>
              <a:rPr lang="en-US">
                <a:cs typeface="Calibri"/>
              </a:rPr>
              <a:t>Scaling up on </a:t>
            </a:r>
            <a:r>
              <a:rPr lang="en-US" err="1">
                <a:cs typeface="Calibri"/>
              </a:rPr>
              <a:t>postgres</a:t>
            </a:r>
            <a:r>
              <a:rPr lang="en-US">
                <a:cs typeface="Calibri"/>
              </a:rPr>
              <a:t>: Bob shows how the SQL database helps us deal with larger data.</a:t>
            </a:r>
          </a:p>
          <a:p>
            <a:endParaRPr lang="en-US">
              <a:cs typeface="Calibri"/>
            </a:endParaRPr>
          </a:p>
          <a:p>
            <a:r>
              <a:rPr lang="en-US">
                <a:cs typeface="Calibri"/>
              </a:rPr>
              <a:t>Predicting </a:t>
            </a:r>
            <a:r>
              <a:rPr lang="en-US" err="1">
                <a:cs typeface="Calibri"/>
              </a:rPr>
              <a:t>MeSH</a:t>
            </a:r>
            <a:r>
              <a:rPr lang="en-US">
                <a:cs typeface="Calibri"/>
              </a:rPr>
              <a:t> terms: Katherine discusses how models trained on new </a:t>
            </a:r>
            <a:r>
              <a:rPr lang="en-US" err="1">
                <a:cs typeface="Calibri"/>
              </a:rPr>
              <a:t>MeSH</a:t>
            </a:r>
            <a:r>
              <a:rPr lang="en-US">
                <a:cs typeface="Calibri"/>
              </a:rPr>
              <a:t> terms can be used to find relevant articles in older literature (to which these new terms have not been applied). This is like transfer learning to the past.</a:t>
            </a:r>
          </a:p>
        </p:txBody>
      </p:sp>
      <p:sp>
        <p:nvSpPr>
          <p:cNvPr id="4" name="Slide Number Placeholder 3"/>
          <p:cNvSpPr>
            <a:spLocks noGrp="1"/>
          </p:cNvSpPr>
          <p:nvPr>
            <p:ph type="sldNum" sz="quarter" idx="5"/>
          </p:nvPr>
        </p:nvSpPr>
        <p:spPr/>
        <p:txBody>
          <a:bodyPr/>
          <a:lstStyle/>
          <a:p>
            <a:fld id="{F6D28378-255E-4A44-A820-E75A0967F3F5}" type="slidenum">
              <a:rPr lang="en-US"/>
              <a:t>3</a:t>
            </a:fld>
            <a:endParaRPr lang="en-US"/>
          </a:p>
        </p:txBody>
      </p:sp>
    </p:spTree>
    <p:extLst>
      <p:ext uri="{BB962C8B-B14F-4D97-AF65-F5344CB8AC3E}">
        <p14:creationId xmlns:p14="http://schemas.microsoft.com/office/powerpoint/2010/main" val="417163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 can also get embeddings by calling web services, like those offered by OpenAI.</a:t>
            </a:r>
          </a:p>
        </p:txBody>
      </p:sp>
      <p:sp>
        <p:nvSpPr>
          <p:cNvPr id="4" name="Slide Number Placeholder 3"/>
          <p:cNvSpPr>
            <a:spLocks noGrp="1"/>
          </p:cNvSpPr>
          <p:nvPr>
            <p:ph type="sldNum" sz="quarter" idx="5"/>
          </p:nvPr>
        </p:nvSpPr>
        <p:spPr/>
        <p:txBody>
          <a:bodyPr/>
          <a:lstStyle/>
          <a:p>
            <a:fld id="{F6D28378-255E-4A44-A820-E75A0967F3F5}" type="slidenum">
              <a:rPr lang="en-US"/>
              <a:t>6</a:t>
            </a:fld>
            <a:endParaRPr lang="en-US"/>
          </a:p>
        </p:txBody>
      </p:sp>
    </p:spTree>
    <p:extLst>
      <p:ext uri="{BB962C8B-B14F-4D97-AF65-F5344CB8AC3E}">
        <p14:creationId xmlns:p14="http://schemas.microsoft.com/office/powerpoint/2010/main" val="3027721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Section headers are descriptive metadata about the paragraphs in that section. Here the authors are telling us which paragraphs represent the abstract, introduction, etc.</a:t>
            </a:r>
          </a:p>
          <a:p>
            <a:endParaRPr lang="en-US">
              <a:cs typeface="Calibri"/>
            </a:endParaRPr>
          </a:p>
          <a:p>
            <a:r>
              <a:rPr lang="en-US">
                <a:cs typeface="Calibri"/>
              </a:rPr>
              <a:t>The embeddings were generated by running the paragraph text (not including the section headers) through a </a:t>
            </a:r>
            <a:r>
              <a:rPr lang="en-US" err="1">
                <a:cs typeface="Calibri"/>
              </a:rPr>
              <a:t>sentencetransformer</a:t>
            </a:r>
            <a:r>
              <a:rPr lang="en-US">
                <a:cs typeface="Calibri"/>
              </a:rPr>
              <a:t> model.</a:t>
            </a:r>
          </a:p>
          <a:p>
            <a:endParaRPr lang="en-US">
              <a:cs typeface="Calibri"/>
            </a:endParaRPr>
          </a:p>
          <a:p>
            <a:r>
              <a:rPr lang="en-US">
                <a:cs typeface="Calibri"/>
              </a:rPr>
              <a:t>'Title' is a pseudo section path; the first 'paragraph' in every article is the title.</a:t>
            </a:r>
            <a:endParaRPr lang="en-US"/>
          </a:p>
        </p:txBody>
      </p:sp>
      <p:sp>
        <p:nvSpPr>
          <p:cNvPr id="4" name="Slide Number Placeholder 3"/>
          <p:cNvSpPr>
            <a:spLocks noGrp="1"/>
          </p:cNvSpPr>
          <p:nvPr>
            <p:ph type="sldNum" sz="quarter" idx="5"/>
          </p:nvPr>
        </p:nvSpPr>
        <p:spPr/>
        <p:txBody>
          <a:bodyPr/>
          <a:lstStyle/>
          <a:p>
            <a:fld id="{F6D28378-255E-4A44-A820-E75A0967F3F5}" type="slidenum">
              <a:rPr lang="en-US"/>
              <a:t>7</a:t>
            </a:fld>
            <a:endParaRPr lang="en-US"/>
          </a:p>
        </p:txBody>
      </p:sp>
    </p:spTree>
    <p:extLst>
      <p:ext uri="{BB962C8B-B14F-4D97-AF65-F5344CB8AC3E}">
        <p14:creationId xmlns:p14="http://schemas.microsoft.com/office/powerpoint/2010/main" val="1213290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Sections can have subsections. These are indicated by concatenating the whole path of headings to get to the subsection.</a:t>
            </a:r>
          </a:p>
          <a:p>
            <a:endParaRPr lang="en-US">
              <a:cs typeface="Calibri"/>
            </a:endParaRPr>
          </a:p>
          <a:p>
            <a:r>
              <a:rPr lang="en-US">
                <a:cs typeface="Calibri"/>
              </a:rPr>
              <a:t>Not all papers in PMC are medical. This one is about detecting explosives.</a:t>
            </a:r>
          </a:p>
        </p:txBody>
      </p:sp>
      <p:sp>
        <p:nvSpPr>
          <p:cNvPr id="4" name="Slide Number Placeholder 3"/>
          <p:cNvSpPr>
            <a:spLocks noGrp="1"/>
          </p:cNvSpPr>
          <p:nvPr>
            <p:ph type="sldNum" sz="quarter" idx="5"/>
          </p:nvPr>
        </p:nvSpPr>
        <p:spPr/>
        <p:txBody>
          <a:bodyPr/>
          <a:lstStyle/>
          <a:p>
            <a:fld id="{F6D28378-255E-4A44-A820-E75A0967F3F5}" type="slidenum">
              <a:rPr lang="en-US"/>
              <a:t>8</a:t>
            </a:fld>
            <a:endParaRPr lang="en-US"/>
          </a:p>
        </p:txBody>
      </p:sp>
    </p:spTree>
    <p:extLst>
      <p:ext uri="{BB962C8B-B14F-4D97-AF65-F5344CB8AC3E}">
        <p14:creationId xmlns:p14="http://schemas.microsoft.com/office/powerpoint/2010/main" val="2130710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need data in this format.</a:t>
            </a:r>
          </a:p>
        </p:txBody>
      </p:sp>
      <p:sp>
        <p:nvSpPr>
          <p:cNvPr id="4" name="Slide Number Placeholder 3"/>
          <p:cNvSpPr>
            <a:spLocks noGrp="1"/>
          </p:cNvSpPr>
          <p:nvPr>
            <p:ph type="sldNum" sz="quarter" idx="5"/>
          </p:nvPr>
        </p:nvSpPr>
        <p:spPr/>
        <p:txBody>
          <a:bodyPr/>
          <a:lstStyle/>
          <a:p>
            <a:fld id="{F6D28378-255E-4A44-A820-E75A0967F3F5}" type="slidenum">
              <a:rPr lang="en-US"/>
              <a:t>9</a:t>
            </a:fld>
            <a:endParaRPr lang="en-US"/>
          </a:p>
        </p:txBody>
      </p:sp>
    </p:spTree>
    <p:extLst>
      <p:ext uri="{BB962C8B-B14F-4D97-AF65-F5344CB8AC3E}">
        <p14:creationId xmlns:p14="http://schemas.microsoft.com/office/powerpoint/2010/main" val="2963302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features are the individual dimensions of the semantic embedding and the labels are </a:t>
            </a:r>
            <a:r>
              <a:rPr lang="en-US" err="1">
                <a:cs typeface="Calibri"/>
              </a:rPr>
              <a:t>boolean</a:t>
            </a:r>
            <a:r>
              <a:rPr lang="en-US">
                <a:cs typeface="Calibri"/>
              </a:rPr>
              <a:t> flags. Here the labels are from matching regular text patterns to the section headings.</a:t>
            </a:r>
          </a:p>
          <a:p>
            <a:endParaRPr lang="en-US">
              <a:cs typeface="Calibri"/>
            </a:endParaRPr>
          </a:p>
          <a:p>
            <a:r>
              <a:rPr lang="en-US">
                <a:cs typeface="Calibri"/>
              </a:rPr>
              <a:t>We will train a separate model on each label.</a:t>
            </a:r>
          </a:p>
        </p:txBody>
      </p:sp>
      <p:sp>
        <p:nvSpPr>
          <p:cNvPr id="4" name="Slide Number Placeholder 3"/>
          <p:cNvSpPr>
            <a:spLocks noGrp="1"/>
          </p:cNvSpPr>
          <p:nvPr>
            <p:ph type="sldNum" sz="quarter" idx="5"/>
          </p:nvPr>
        </p:nvSpPr>
        <p:spPr/>
        <p:txBody>
          <a:bodyPr/>
          <a:lstStyle/>
          <a:p>
            <a:fld id="{F6D28378-255E-4A44-A820-E75A0967F3F5}" type="slidenum">
              <a:rPr lang="en-US"/>
              <a:t>10</a:t>
            </a:fld>
            <a:endParaRPr lang="en-US"/>
          </a:p>
        </p:txBody>
      </p:sp>
    </p:spTree>
    <p:extLst>
      <p:ext uri="{BB962C8B-B14F-4D97-AF65-F5344CB8AC3E}">
        <p14:creationId xmlns:p14="http://schemas.microsoft.com/office/powerpoint/2010/main" val="4282636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--&gt; why (include a detailed rubric)</a:t>
            </a:r>
          </a:p>
          <a:p>
            <a:r>
              <a:rPr lang="en-US"/>
              <a:t>Scoring guide --&gt; how human evaluators would grade an SRD</a:t>
            </a:r>
          </a:p>
          <a:p>
            <a:r>
              <a:rPr lang="en-US"/>
              <a:t>How to automatcialy score SRD that may have been writeen by GPT X</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F6D28378-255E-4A44-A820-E75A0967F3F5}" type="slidenum">
              <a:rPr lang="en-US"/>
              <a:t>17</a:t>
            </a:fld>
            <a:endParaRPr lang="en-US"/>
          </a:p>
        </p:txBody>
      </p:sp>
    </p:spTree>
    <p:extLst>
      <p:ext uri="{BB962C8B-B14F-4D97-AF65-F5344CB8AC3E}">
        <p14:creationId xmlns:p14="http://schemas.microsoft.com/office/powerpoint/2010/main" val="28384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helps to focus on the results section.</a:t>
            </a:r>
          </a:p>
          <a:p>
            <a:r>
              <a:rPr lang="en-US">
                <a:cs typeface="Calibri"/>
              </a:rPr>
              <a:t>Adding tolerability didn't make much difference, but it didn't hurt. We left it in because subsections of results talking about tolerability were generally on target.</a:t>
            </a:r>
          </a:p>
          <a:p>
            <a:r>
              <a:rPr lang="en-US">
                <a:cs typeface="Calibri"/>
              </a:rPr>
              <a:t>Adding safety helped quite a bit. &lt;- This is our best model, and it beats the ones we trained earlier so laboriously on Prodigy</a:t>
            </a:r>
          </a:p>
          <a:p>
            <a:r>
              <a:rPr lang="en-US">
                <a:cs typeface="Calibri"/>
              </a:rPr>
              <a:t>Adding toxicity made it worse. This looks like it is because 'toxicity' covers things like cytotoxicity experiments unrelated to clinical trials.</a:t>
            </a:r>
          </a:p>
        </p:txBody>
      </p:sp>
      <p:sp>
        <p:nvSpPr>
          <p:cNvPr id="4" name="Slide Number Placeholder 3"/>
          <p:cNvSpPr>
            <a:spLocks noGrp="1"/>
          </p:cNvSpPr>
          <p:nvPr>
            <p:ph type="sldNum" sz="quarter" idx="5"/>
          </p:nvPr>
        </p:nvSpPr>
        <p:spPr/>
        <p:txBody>
          <a:bodyPr/>
          <a:lstStyle/>
          <a:p>
            <a:fld id="{F6D28378-255E-4A44-A820-E75A0967F3F5}" type="slidenum">
              <a:rPr lang="en-US"/>
              <a:t>20</a:t>
            </a:fld>
            <a:endParaRPr lang="en-US"/>
          </a:p>
        </p:txBody>
      </p:sp>
    </p:spTree>
    <p:extLst>
      <p:ext uri="{BB962C8B-B14F-4D97-AF65-F5344CB8AC3E}">
        <p14:creationId xmlns:p14="http://schemas.microsoft.com/office/powerpoint/2010/main" val="2533410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A743-BBEC-BFBA-993C-0C24ABDDE5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465618-2686-5DE7-537A-634914216D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1593E8-94C0-4793-A93D-B24CA5E98E87}"/>
              </a:ext>
            </a:extLst>
          </p:cNvPr>
          <p:cNvSpPr>
            <a:spLocks noGrp="1"/>
          </p:cNvSpPr>
          <p:nvPr>
            <p:ph type="dt" sz="half" idx="10"/>
          </p:nvPr>
        </p:nvSpPr>
        <p:spPr/>
        <p:txBody>
          <a:bodyPr/>
          <a:lstStyle/>
          <a:p>
            <a:fld id="{76B2F1B7-A733-4E45-902E-9AA6D5986AF0}" type="datetimeFigureOut">
              <a:rPr lang="en-US" smtClean="0"/>
              <a:t>6/12/2024</a:t>
            </a:fld>
            <a:endParaRPr lang="en-US"/>
          </a:p>
        </p:txBody>
      </p:sp>
      <p:sp>
        <p:nvSpPr>
          <p:cNvPr id="5" name="Footer Placeholder 4">
            <a:extLst>
              <a:ext uri="{FF2B5EF4-FFF2-40B4-BE49-F238E27FC236}">
                <a16:creationId xmlns:a16="http://schemas.microsoft.com/office/drawing/2014/main" id="{B0A5998C-217C-4B6E-2C8F-095D56630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E7CA2-5A29-D2C9-FFB0-4014442C7847}"/>
              </a:ext>
            </a:extLst>
          </p:cNvPr>
          <p:cNvSpPr>
            <a:spLocks noGrp="1"/>
          </p:cNvSpPr>
          <p:nvPr>
            <p:ph type="sldNum" sz="quarter" idx="12"/>
          </p:nvPr>
        </p:nvSpPr>
        <p:spPr/>
        <p:txBody>
          <a:bodyPr/>
          <a:lstStyle/>
          <a:p>
            <a:fld id="{4BEAB448-0DAC-C34E-98B5-ED9FCDD6C02D}" type="slidenum">
              <a:rPr lang="en-US" smtClean="0"/>
              <a:t>‹#›</a:t>
            </a:fld>
            <a:endParaRPr lang="en-US"/>
          </a:p>
        </p:txBody>
      </p:sp>
    </p:spTree>
    <p:extLst>
      <p:ext uri="{BB962C8B-B14F-4D97-AF65-F5344CB8AC3E}">
        <p14:creationId xmlns:p14="http://schemas.microsoft.com/office/powerpoint/2010/main" val="3290239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4FC06-920C-9395-AD02-F3438E4DFB0F}"/>
              </a:ext>
            </a:extLst>
          </p:cNvPr>
          <p:cNvSpPr>
            <a:spLocks noGrp="1"/>
          </p:cNvSpPr>
          <p:nvPr>
            <p:ph type="dt" sz="half" idx="10"/>
          </p:nvPr>
        </p:nvSpPr>
        <p:spPr/>
        <p:txBody>
          <a:bodyPr/>
          <a:lstStyle/>
          <a:p>
            <a:fld id="{76B2F1B7-A733-4E45-902E-9AA6D5986AF0}" type="datetimeFigureOut">
              <a:rPr lang="en-US" smtClean="0"/>
              <a:t>6/12/2024</a:t>
            </a:fld>
            <a:endParaRPr lang="en-US"/>
          </a:p>
        </p:txBody>
      </p:sp>
      <p:sp>
        <p:nvSpPr>
          <p:cNvPr id="3" name="Footer Placeholder 2">
            <a:extLst>
              <a:ext uri="{FF2B5EF4-FFF2-40B4-BE49-F238E27FC236}">
                <a16:creationId xmlns:a16="http://schemas.microsoft.com/office/drawing/2014/main" id="{059E4778-E750-CB5F-F546-8B59632B0E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809921-4B68-8D55-9281-DEFE75328FC8}"/>
              </a:ext>
            </a:extLst>
          </p:cNvPr>
          <p:cNvSpPr>
            <a:spLocks noGrp="1"/>
          </p:cNvSpPr>
          <p:nvPr>
            <p:ph type="sldNum" sz="quarter" idx="12"/>
          </p:nvPr>
        </p:nvSpPr>
        <p:spPr/>
        <p:txBody>
          <a:bodyPr/>
          <a:lstStyle/>
          <a:p>
            <a:fld id="{4BEAB448-0DAC-C34E-98B5-ED9FCDD6C02D}" type="slidenum">
              <a:rPr lang="en-US" smtClean="0"/>
              <a:t>‹#›</a:t>
            </a:fld>
            <a:endParaRPr lang="en-US"/>
          </a:p>
        </p:txBody>
      </p:sp>
    </p:spTree>
    <p:extLst>
      <p:ext uri="{BB962C8B-B14F-4D97-AF65-F5344CB8AC3E}">
        <p14:creationId xmlns:p14="http://schemas.microsoft.com/office/powerpoint/2010/main" val="1133064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187EA7-6320-3E84-7E87-0EB49DD9B1F5}"/>
              </a:ext>
            </a:extLst>
          </p:cNvPr>
          <p:cNvSpPr>
            <a:spLocks noGrp="1"/>
          </p:cNvSpPr>
          <p:nvPr>
            <p:ph type="dt" sz="half" idx="10"/>
          </p:nvPr>
        </p:nvSpPr>
        <p:spPr/>
        <p:txBody>
          <a:bodyPr/>
          <a:lstStyle/>
          <a:p>
            <a:fld id="{45F6BF02-62A8-784A-9FD0-5A6933CD8CED}" type="datetimeFigureOut">
              <a:rPr lang="en-US" smtClean="0"/>
              <a:t>6/12/2024</a:t>
            </a:fld>
            <a:endParaRPr lang="en-US"/>
          </a:p>
        </p:txBody>
      </p:sp>
      <p:sp>
        <p:nvSpPr>
          <p:cNvPr id="3" name="Footer Placeholder 2">
            <a:extLst>
              <a:ext uri="{FF2B5EF4-FFF2-40B4-BE49-F238E27FC236}">
                <a16:creationId xmlns:a16="http://schemas.microsoft.com/office/drawing/2014/main" id="{9D407DF3-A943-8070-01C4-69CE205F91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58A47B-0807-A8DF-BE50-53E23ED8D967}"/>
              </a:ext>
            </a:extLst>
          </p:cNvPr>
          <p:cNvSpPr>
            <a:spLocks noGrp="1"/>
          </p:cNvSpPr>
          <p:nvPr>
            <p:ph type="sldNum" sz="quarter" idx="12"/>
          </p:nvPr>
        </p:nvSpPr>
        <p:spPr/>
        <p:txBody>
          <a:bodyPr/>
          <a:lstStyle/>
          <a:p>
            <a:fld id="{929D083F-AA61-504F-A5F0-58B6EF918593}" type="slidenum">
              <a:rPr lang="en-US" smtClean="0"/>
              <a:t>‹#›</a:t>
            </a:fld>
            <a:endParaRPr lang="en-US"/>
          </a:p>
        </p:txBody>
      </p:sp>
    </p:spTree>
    <p:extLst>
      <p:ext uri="{BB962C8B-B14F-4D97-AF65-F5344CB8AC3E}">
        <p14:creationId xmlns:p14="http://schemas.microsoft.com/office/powerpoint/2010/main" val="3598718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5D8A29-AF8C-DA98-E118-F1924397F4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C119F5-FAD0-F673-CE06-DFAEE9C60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9415F7-406F-5833-6448-1EF2C747B1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B2F1B7-A733-4E45-902E-9AA6D5986AF0}" type="datetimeFigureOut">
              <a:rPr lang="en-US" smtClean="0"/>
              <a:t>6/12/2024</a:t>
            </a:fld>
            <a:endParaRPr lang="en-US"/>
          </a:p>
        </p:txBody>
      </p:sp>
      <p:sp>
        <p:nvSpPr>
          <p:cNvPr id="5" name="Footer Placeholder 4">
            <a:extLst>
              <a:ext uri="{FF2B5EF4-FFF2-40B4-BE49-F238E27FC236}">
                <a16:creationId xmlns:a16="http://schemas.microsoft.com/office/drawing/2014/main" id="{AA5FB1E9-3995-3C0F-5325-82ADAB34C2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ABE5074-4A40-90DE-4DB5-01F64584FC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BEAB448-0DAC-C34E-98B5-ED9FCDD6C02D}" type="slidenum">
              <a:rPr lang="en-US" smtClean="0"/>
              <a:t>‹#›</a:t>
            </a:fld>
            <a:endParaRPr lang="en-US"/>
          </a:p>
        </p:txBody>
      </p:sp>
    </p:spTree>
    <p:extLst>
      <p:ext uri="{BB962C8B-B14F-4D97-AF65-F5344CB8AC3E}">
        <p14:creationId xmlns:p14="http://schemas.microsoft.com/office/powerpoint/2010/main" val="2263754437"/>
      </p:ext>
    </p:extLst>
  </p:cSld>
  <p:clrMap bg1="lt1" tx1="dk1" bg2="lt2" tx2="dk2" accent1="accent1" accent2="accent2" accent3="accent3" accent4="accent4" accent5="accent5" accent6="accent6" hlink="hlink" folHlink="folHlink"/>
  <p:sldLayoutIdLst>
    <p:sldLayoutId id="2147483650" r:id="rId1"/>
    <p:sldLayoutId id="214748367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CC9D1D-3458-C819-FCE3-5D2AD1E9D6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CBECCB-779A-C92E-B8F2-CB70B3C2E8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1619E-675A-69FC-1F81-1A699CBA52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5F6BF02-62A8-784A-9FD0-5A6933CD8CED}" type="datetimeFigureOut">
              <a:rPr lang="en-US" smtClean="0"/>
              <a:t>6/12/2024</a:t>
            </a:fld>
            <a:endParaRPr lang="en-US"/>
          </a:p>
        </p:txBody>
      </p:sp>
      <p:sp>
        <p:nvSpPr>
          <p:cNvPr id="5" name="Footer Placeholder 4">
            <a:extLst>
              <a:ext uri="{FF2B5EF4-FFF2-40B4-BE49-F238E27FC236}">
                <a16:creationId xmlns:a16="http://schemas.microsoft.com/office/drawing/2014/main" id="{9AC9CBE0-D6BC-9B58-CA4A-BE0CAF33AF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B06BD59-872B-2938-E07B-786B674BF9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9D083F-AA61-504F-A5F0-58B6EF918593}" type="slidenum">
              <a:rPr lang="en-US" smtClean="0"/>
              <a:t>‹#›</a:t>
            </a:fld>
            <a:endParaRPr lang="en-US"/>
          </a:p>
        </p:txBody>
      </p:sp>
    </p:spTree>
    <p:extLst>
      <p:ext uri="{BB962C8B-B14F-4D97-AF65-F5344CB8AC3E}">
        <p14:creationId xmlns:p14="http://schemas.microsoft.com/office/powerpoint/2010/main" val="204229154"/>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rmhorton/PMC_classifiers"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drive/folders/1PN-J2WxGINfQEkGg36U6cPak607mxFMS?usp=sharing" TargetMode="External"/><Relationship Id="rId2" Type="http://schemas.openxmlformats.org/officeDocument/2006/relationships/hyperlink" Target="https://github.com/rmhorton/PMC_classifiers"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mhorton/PMC_classifiers" TargetMode="External"/><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drive/folders/1PN-J2WxGINfQEkGg36U6cPak607mxFMS?usp=sharing" TargetMode="External"/><Relationship Id="rId2" Type="http://schemas.openxmlformats.org/officeDocument/2006/relationships/hyperlink" Target="https://github.com/rmhorton/PMC_classifiers"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rmhorton/PMC_classifiers/tree/main"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ftp.ncbi.nlm.nih.gov/pub/pmc/oa_bulk/oa_comm/xml/" TargetMode="External"/><Relationship Id="rId2" Type="http://schemas.openxmlformats.org/officeDocument/2006/relationships/hyperlink" Target="https://pubmed.ncbi.nlm.nih.gov/download/"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in-vector.com/2011/09/14/the-simpler-derivation-of-logistic-regression/" TargetMode="Externa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rmhorton/PMC_classifiers/tree/main/mini_demo"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sbert.net/docs/sentence_transformer/pretrained_model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253" y="653212"/>
            <a:ext cx="12178747" cy="1831009"/>
          </a:xfrm>
        </p:spPr>
        <p:txBody>
          <a:bodyPr>
            <a:normAutofit/>
          </a:bodyPr>
          <a:lstStyle/>
          <a:p>
            <a:r>
              <a:rPr lang="en-US">
                <a:ea typeface="+mj-lt"/>
                <a:cs typeface="+mj-lt"/>
              </a:rPr>
              <a:t>Semantic search for concepts </a:t>
            </a:r>
            <a:br>
              <a:rPr lang="en-US">
                <a:ea typeface="+mj-lt"/>
                <a:cs typeface="+mj-lt"/>
              </a:rPr>
            </a:br>
            <a:r>
              <a:rPr lang="en-US">
                <a:ea typeface="+mj-lt"/>
                <a:cs typeface="+mj-lt"/>
              </a:rPr>
              <a:t>using linear model coefficient vectors</a:t>
            </a:r>
            <a:endParaRPr lang="en-US"/>
          </a:p>
        </p:txBody>
      </p:sp>
      <p:sp>
        <p:nvSpPr>
          <p:cNvPr id="3" name="Subtitle 2"/>
          <p:cNvSpPr>
            <a:spLocks noGrp="1"/>
          </p:cNvSpPr>
          <p:nvPr>
            <p:ph type="subTitle" idx="1"/>
          </p:nvPr>
        </p:nvSpPr>
        <p:spPr>
          <a:xfrm>
            <a:off x="1517374" y="3185307"/>
            <a:ext cx="9144000" cy="1655762"/>
          </a:xfrm>
        </p:spPr>
        <p:txBody>
          <a:bodyPr vert="horz" lIns="91440" tIns="45720" rIns="91440" bIns="45720" rtlCol="0" anchor="t">
            <a:normAutofit lnSpcReduction="10000"/>
          </a:bodyPr>
          <a:lstStyle/>
          <a:p>
            <a:r>
              <a:rPr lang="en-US"/>
              <a:t>Robert Horton, PhD &lt;rhorton@win-vector.com&gt;</a:t>
            </a:r>
          </a:p>
          <a:p>
            <a:r>
              <a:rPr lang="en-US"/>
              <a:t>John Mount, PhD &lt;jmount@win-vector.com&gt;</a:t>
            </a:r>
          </a:p>
          <a:p>
            <a:r>
              <a:rPr lang="en-US"/>
              <a:t>Jerry Lau, PharmD &lt;jerry@phactmi.org&gt;</a:t>
            </a:r>
          </a:p>
          <a:p>
            <a:r>
              <a:rPr lang="en-US"/>
              <a:t>Katherine Gundling, MD &lt;katherine.gundling@ucsf.edu&gt;</a:t>
            </a:r>
          </a:p>
        </p:txBody>
      </p:sp>
      <p:sp>
        <p:nvSpPr>
          <p:cNvPr id="4" name="TextBox 3">
            <a:extLst>
              <a:ext uri="{FF2B5EF4-FFF2-40B4-BE49-F238E27FC236}">
                <a16:creationId xmlns:a16="http://schemas.microsoft.com/office/drawing/2014/main" id="{31535283-25D9-64DD-1FCD-962F1362D3CC}"/>
              </a:ext>
            </a:extLst>
          </p:cNvPr>
          <p:cNvSpPr txBox="1"/>
          <p:nvPr/>
        </p:nvSpPr>
        <p:spPr>
          <a:xfrm>
            <a:off x="0" y="5592417"/>
            <a:ext cx="121986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hlinkClick r:id="rId2"/>
              </a:rPr>
              <a:t>https://github.com/rmhorton/PMC_classifiers</a:t>
            </a:r>
            <a:endParaRPr lang="en-US" sz="240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1D8486-08B1-EC86-53B7-EBC2370A3BBC}"/>
              </a:ext>
            </a:extLst>
          </p:cNvPr>
          <p:cNvPicPr>
            <a:picLocks noChangeAspect="1"/>
          </p:cNvPicPr>
          <p:nvPr/>
        </p:nvPicPr>
        <p:blipFill>
          <a:blip r:embed="rId3"/>
          <a:stretch>
            <a:fillRect/>
          </a:stretch>
        </p:blipFill>
        <p:spPr>
          <a:xfrm>
            <a:off x="0" y="259080"/>
            <a:ext cx="12192000" cy="6339840"/>
          </a:xfrm>
          <a:prstGeom prst="rect">
            <a:avLst/>
          </a:prstGeom>
        </p:spPr>
      </p:pic>
    </p:spTree>
    <p:extLst>
      <p:ext uri="{BB962C8B-B14F-4D97-AF65-F5344CB8AC3E}">
        <p14:creationId xmlns:p14="http://schemas.microsoft.com/office/powerpoint/2010/main" val="196768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text on a white background&#10;&#10;Description automatically generated">
            <a:extLst>
              <a:ext uri="{FF2B5EF4-FFF2-40B4-BE49-F238E27FC236}">
                <a16:creationId xmlns:a16="http://schemas.microsoft.com/office/drawing/2014/main" id="{913D4FE7-80B4-76D9-4EE3-AEF1E1261E7E}"/>
              </a:ext>
            </a:extLst>
          </p:cNvPr>
          <p:cNvPicPr>
            <a:picLocks noChangeAspect="1"/>
          </p:cNvPicPr>
          <p:nvPr/>
        </p:nvPicPr>
        <p:blipFill>
          <a:blip r:embed="rId2"/>
          <a:stretch>
            <a:fillRect/>
          </a:stretch>
        </p:blipFill>
        <p:spPr>
          <a:xfrm>
            <a:off x="0" y="2218720"/>
            <a:ext cx="12192000" cy="3043417"/>
          </a:xfrm>
          <a:prstGeom prst="rect">
            <a:avLst/>
          </a:prstGeom>
        </p:spPr>
      </p:pic>
      <p:sp>
        <p:nvSpPr>
          <p:cNvPr id="5" name="TextBox 4">
            <a:extLst>
              <a:ext uri="{FF2B5EF4-FFF2-40B4-BE49-F238E27FC236}">
                <a16:creationId xmlns:a16="http://schemas.microsoft.com/office/drawing/2014/main" id="{A3E57636-B282-15D3-1069-B6F420EBAF53}"/>
              </a:ext>
            </a:extLst>
          </p:cNvPr>
          <p:cNvSpPr txBox="1"/>
          <p:nvPr/>
        </p:nvSpPr>
        <p:spPr>
          <a:xfrm>
            <a:off x="2173357" y="5592417"/>
            <a:ext cx="78452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These are the simple patterns from the mini-demo. </a:t>
            </a:r>
            <a:endParaRPr lang="en-US"/>
          </a:p>
          <a:p>
            <a:r>
              <a:rPr lang="en-US" sz="2400"/>
              <a:t>Later we will explore how to make them more precise.</a:t>
            </a:r>
            <a:endParaRPr lang="en-US"/>
          </a:p>
        </p:txBody>
      </p:sp>
      <p:sp>
        <p:nvSpPr>
          <p:cNvPr id="9" name="Title 1">
            <a:extLst>
              <a:ext uri="{FF2B5EF4-FFF2-40B4-BE49-F238E27FC236}">
                <a16:creationId xmlns:a16="http://schemas.microsoft.com/office/drawing/2014/main" id="{D4E54CDD-D736-8E4A-6282-430A79CB153B}"/>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t>Engineering labels by matching patterns in section headings</a:t>
            </a:r>
          </a:p>
        </p:txBody>
      </p:sp>
    </p:spTree>
    <p:extLst>
      <p:ext uri="{BB962C8B-B14F-4D97-AF65-F5344CB8AC3E}">
        <p14:creationId xmlns:p14="http://schemas.microsoft.com/office/powerpoint/2010/main" val="2140432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0937-C168-27B9-70BE-180D5222843A}"/>
              </a:ext>
            </a:extLst>
          </p:cNvPr>
          <p:cNvSpPr>
            <a:spLocks noGrp="1"/>
          </p:cNvSpPr>
          <p:nvPr>
            <p:ph type="title"/>
          </p:nvPr>
        </p:nvSpPr>
        <p:spPr>
          <a:xfrm>
            <a:off x="831850" y="869584"/>
            <a:ext cx="10515600" cy="2852737"/>
          </a:xfrm>
        </p:spPr>
        <p:txBody>
          <a:bodyPr>
            <a:normAutofit/>
          </a:bodyPr>
          <a:lstStyle/>
          <a:p>
            <a:pPr algn="ctr"/>
            <a:r>
              <a:rPr lang="en-US" sz="5400">
                <a:latin typeface="Arial"/>
                <a:cs typeface="Arial"/>
              </a:rPr>
              <a:t>Mini-demo Walkthrough</a:t>
            </a:r>
            <a:br>
              <a:rPr lang="en-US" sz="3600">
                <a:latin typeface="Arial"/>
                <a:cs typeface="Arial"/>
              </a:rPr>
            </a:br>
            <a:br>
              <a:rPr lang="en-US" sz="3600">
                <a:latin typeface="Arial"/>
                <a:cs typeface="Arial"/>
              </a:rPr>
            </a:br>
            <a:br>
              <a:rPr lang="en-US" sz="3600">
                <a:latin typeface="Arial"/>
                <a:cs typeface="Arial"/>
              </a:rPr>
            </a:br>
            <a:endParaRPr lang="en-US" sz="3600">
              <a:latin typeface="Arial"/>
              <a:cs typeface="Arial"/>
            </a:endParaRPr>
          </a:p>
        </p:txBody>
      </p:sp>
      <p:sp>
        <p:nvSpPr>
          <p:cNvPr id="5" name="Text Placeholder 4">
            <a:extLst>
              <a:ext uri="{FF2B5EF4-FFF2-40B4-BE49-F238E27FC236}">
                <a16:creationId xmlns:a16="http://schemas.microsoft.com/office/drawing/2014/main" id="{24D8FD29-070E-A612-E7E4-1C5AFA845D7E}"/>
              </a:ext>
            </a:extLst>
          </p:cNvPr>
          <p:cNvSpPr>
            <a:spLocks noGrp="1"/>
          </p:cNvSpPr>
          <p:nvPr>
            <p:ph type="body" idx="1"/>
          </p:nvPr>
        </p:nvSpPr>
        <p:spPr>
          <a:xfrm>
            <a:off x="831850" y="3720003"/>
            <a:ext cx="10515600" cy="2975339"/>
          </a:xfrm>
        </p:spPr>
        <p:txBody>
          <a:bodyPr vert="horz" lIns="91440" tIns="45720" rIns="91440" bIns="45720" rtlCol="0" anchor="t">
            <a:normAutofit/>
          </a:bodyPr>
          <a:lstStyle/>
          <a:p>
            <a:pPr algn="ctr"/>
            <a:r>
              <a:rPr lang="en-US">
                <a:latin typeface="Consolas"/>
                <a:ea typeface="+mn-lt"/>
                <a:cs typeface="+mn-lt"/>
                <a:hlinkClick r:id="rId2"/>
              </a:rPr>
              <a:t>https://github.com/rmhorton/PMC_classifiers</a:t>
            </a:r>
            <a:endParaRPr lang="en-US">
              <a:latin typeface="Consolas"/>
              <a:ea typeface="+mn-lt"/>
              <a:cs typeface="+mn-lt"/>
            </a:endParaRPr>
          </a:p>
          <a:p>
            <a:pPr algn="ctr"/>
            <a:r>
              <a:rPr lang="en-US"/>
              <a:t>In the </a:t>
            </a:r>
            <a:r>
              <a:rPr lang="en-US" err="1"/>
              <a:t>mini_demo</a:t>
            </a:r>
            <a:r>
              <a:rPr lang="en-US"/>
              <a:t> directory, download </a:t>
            </a:r>
            <a:endParaRPr lang="en-US">
              <a:latin typeface="Consolas"/>
            </a:endParaRPr>
          </a:p>
          <a:p>
            <a:pPr algn="ctr"/>
            <a:r>
              <a:rPr lang="en-US"/>
              <a:t>the </a:t>
            </a:r>
            <a:r>
              <a:rPr lang="en-US" err="1"/>
              <a:t>RMarkdown</a:t>
            </a:r>
            <a:r>
              <a:rPr lang="en-US"/>
              <a:t> document and the five datafiles in </a:t>
            </a:r>
            <a:r>
              <a:rPr lang="en-US" err="1">
                <a:latin typeface="Consolas"/>
              </a:rPr>
              <a:t>demo_data</a:t>
            </a:r>
            <a:endParaRPr lang="en-US">
              <a:latin typeface="Consolas"/>
            </a:endParaRPr>
          </a:p>
          <a:p>
            <a:pPr algn="ctr"/>
            <a:endParaRPr lang="en-US" i="1"/>
          </a:p>
          <a:p>
            <a:pPr algn="ctr"/>
            <a:r>
              <a:rPr lang="en-US" i="1"/>
              <a:t>or</a:t>
            </a:r>
            <a:endParaRPr lang="en-US"/>
          </a:p>
          <a:p>
            <a:pPr algn="ctr"/>
            <a:r>
              <a:rPr lang="en-US"/>
              <a:t>Download the zip file from </a:t>
            </a:r>
            <a:r>
              <a:rPr lang="en-US">
                <a:hlinkClick r:id="rId3"/>
              </a:rPr>
              <a:t>Google Drive</a:t>
            </a:r>
          </a:p>
        </p:txBody>
      </p:sp>
    </p:spTree>
    <p:extLst>
      <p:ext uri="{BB962C8B-B14F-4D97-AF65-F5344CB8AC3E}">
        <p14:creationId xmlns:p14="http://schemas.microsoft.com/office/powerpoint/2010/main" val="499442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1DE62-F594-2999-E4F4-A1D1D701CC0B}"/>
              </a:ext>
            </a:extLst>
          </p:cNvPr>
          <p:cNvSpPr>
            <a:spLocks noGrp="1"/>
          </p:cNvSpPr>
          <p:nvPr>
            <p:ph type="title"/>
          </p:nvPr>
        </p:nvSpPr>
        <p:spPr/>
        <p:txBody>
          <a:bodyPr/>
          <a:lstStyle/>
          <a:p>
            <a:r>
              <a:rPr lang="en-US"/>
              <a:t>R demo outline</a:t>
            </a:r>
          </a:p>
        </p:txBody>
      </p:sp>
      <p:sp>
        <p:nvSpPr>
          <p:cNvPr id="3" name="Content Placeholder 2">
            <a:extLst>
              <a:ext uri="{FF2B5EF4-FFF2-40B4-BE49-F238E27FC236}">
                <a16:creationId xmlns:a16="http://schemas.microsoft.com/office/drawing/2014/main" id="{208B9D49-0909-3639-1D60-A317E257496E}"/>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u="none" strike="noStrike">
                <a:solidFill>
                  <a:srgbClr val="333333"/>
                </a:solidFill>
                <a:effectLst/>
                <a:latin typeface="Helvetica Neue" panose="02000503000000020004" pitchFamily="2" charset="0"/>
              </a:rPr>
              <a:t>Quick vertical slice of semantic search</a:t>
            </a:r>
          </a:p>
          <a:p>
            <a:pPr algn="l">
              <a:buFont typeface="Arial" panose="020B0604020202020204" pitchFamily="34" charset="0"/>
              <a:buChar char="•"/>
            </a:pPr>
            <a:r>
              <a:rPr lang="en-US" b="0" i="0" u="none" strike="noStrike">
                <a:solidFill>
                  <a:srgbClr val="333333"/>
                </a:solidFill>
                <a:effectLst/>
                <a:latin typeface="Helvetica Neue" panose="02000503000000020004" pitchFamily="2" charset="0"/>
              </a:rPr>
              <a:t>Predicting section heading patterns in a small(</a:t>
            </a:r>
            <a:r>
              <a:rPr lang="en-US" b="0" i="0" u="none" strike="noStrike" err="1">
                <a:solidFill>
                  <a:srgbClr val="333333"/>
                </a:solidFill>
                <a:effectLst/>
                <a:latin typeface="Helvetica Neue" panose="02000503000000020004" pitchFamily="2" charset="0"/>
              </a:rPr>
              <a:t>ish</a:t>
            </a:r>
            <a:r>
              <a:rPr lang="en-US" b="0" i="0" u="none" strike="noStrike">
                <a:solidFill>
                  <a:srgbClr val="333333"/>
                </a:solidFill>
                <a:effectLst/>
                <a:latin typeface="Helvetica Neue" panose="02000503000000020004" pitchFamily="2" charset="0"/>
              </a:rPr>
              <a:t>) dataset.</a:t>
            </a:r>
          </a:p>
          <a:p>
            <a:pPr marL="742950" lvl="1" indent="-285750" algn="l">
              <a:buFont typeface="Arial" panose="020B0604020202020204" pitchFamily="34" charset="0"/>
              <a:buChar char="•"/>
            </a:pPr>
            <a:r>
              <a:rPr lang="en-US" b="0" i="0" u="none" strike="noStrike">
                <a:solidFill>
                  <a:srgbClr val="333333"/>
                </a:solidFill>
                <a:effectLst/>
                <a:latin typeface="Helvetica Neue" panose="02000503000000020004" pitchFamily="2" charset="0"/>
              </a:rPr>
              <a:t>All in R, no database. Try it at home!</a:t>
            </a:r>
          </a:p>
          <a:p>
            <a:pPr marL="742950" lvl="1" indent="-285750" algn="l">
              <a:buFont typeface="Arial" panose="020B0604020202020204" pitchFamily="34" charset="0"/>
              <a:buChar char="•"/>
            </a:pPr>
            <a:r>
              <a:rPr lang="en-US" b="0" i="0" u="none" strike="noStrike">
                <a:solidFill>
                  <a:srgbClr val="333333"/>
                </a:solidFill>
                <a:effectLst/>
                <a:latin typeface="Helvetica Neue" panose="02000503000000020004" pitchFamily="2" charset="0"/>
              </a:rPr>
              <a:t>cross-validated logistic regression with </a:t>
            </a:r>
            <a:r>
              <a:rPr lang="en-US" b="0" i="0" u="none" strike="noStrike" err="1">
                <a:solidFill>
                  <a:srgbClr val="333333"/>
                </a:solidFill>
                <a:effectLst/>
                <a:latin typeface="Helvetica Neue" panose="02000503000000020004" pitchFamily="2" charset="0"/>
              </a:rPr>
              <a:t>cv.glmnet</a:t>
            </a:r>
            <a:r>
              <a:rPr lang="en-US">
                <a:solidFill>
                  <a:srgbClr val="333333"/>
                </a:solidFill>
                <a:latin typeface="Helvetica Neue" panose="02000503000000020004" pitchFamily="2" charset="0"/>
              </a:rPr>
              <a:t>()</a:t>
            </a:r>
            <a:endParaRPr lang="en-US" b="0" i="0" u="none" strike="noStrike">
              <a:solidFill>
                <a:srgbClr val="333333"/>
              </a:solidFill>
              <a:effectLst/>
              <a:latin typeface="Helvetica Neue" panose="02000503000000020004" pitchFamily="2" charset="0"/>
            </a:endParaRPr>
          </a:p>
          <a:p>
            <a:pPr marL="1143000" lvl="2" indent="-228600" algn="l">
              <a:buFont typeface="Arial" panose="020B0604020202020204" pitchFamily="34" charset="0"/>
              <a:buChar char="•"/>
            </a:pPr>
            <a:r>
              <a:rPr lang="en-US" b="0" i="0" u="none" strike="noStrike">
                <a:solidFill>
                  <a:srgbClr val="333333"/>
                </a:solidFill>
                <a:effectLst/>
                <a:latin typeface="Helvetica Neue" panose="02000503000000020004" pitchFamily="2" charset="0"/>
              </a:rPr>
              <a:t>This is a normal logistic regression using hyperparameter tuning with cross-validation</a:t>
            </a:r>
          </a:p>
          <a:p>
            <a:pPr algn="l">
              <a:buFont typeface="Arial" panose="020B0604020202020204" pitchFamily="34" charset="0"/>
              <a:buChar char="•"/>
            </a:pPr>
            <a:r>
              <a:rPr lang="en-US" b="0" i="0" u="none" strike="noStrike">
                <a:solidFill>
                  <a:srgbClr val="333333"/>
                </a:solidFill>
                <a:effectLst/>
                <a:latin typeface="Helvetica Neue" panose="02000503000000020004" pitchFamily="2" charset="0"/>
              </a:rPr>
              <a:t>Coefficient unit vectors</a:t>
            </a:r>
          </a:p>
          <a:p>
            <a:pPr lvl="1"/>
            <a:r>
              <a:rPr lang="en-US" b="0" i="0" u="none" strike="noStrike">
                <a:solidFill>
                  <a:srgbClr val="333333"/>
                </a:solidFill>
                <a:effectLst/>
                <a:latin typeface="Helvetica Neue" panose="02000503000000020004" pitchFamily="2" charset="0"/>
              </a:rPr>
              <a:t>it is common to normalize vectors to unit length because this makes cosine similarity or correlation easier to compute (with an inner product)</a:t>
            </a:r>
          </a:p>
          <a:p>
            <a:pPr lvl="1"/>
            <a:r>
              <a:rPr lang="en-US" b="0" i="0" u="none" strike="noStrike">
                <a:solidFill>
                  <a:srgbClr val="333333"/>
                </a:solidFill>
                <a:effectLst/>
                <a:latin typeface="Helvetica Neue" panose="02000503000000020004" pitchFamily="2" charset="0"/>
              </a:rPr>
              <a:t>search by coefficient vector only really works if semantic vectors are normalized to unit length</a:t>
            </a:r>
          </a:p>
          <a:p>
            <a:pPr marL="742950" lvl="1" indent="-285750" algn="l">
              <a:buFont typeface="Arial" panose="020B0604020202020204" pitchFamily="34" charset="0"/>
              <a:buChar char="•"/>
            </a:pPr>
            <a:r>
              <a:rPr lang="en-US" b="0" i="0" u="none" strike="noStrike">
                <a:solidFill>
                  <a:srgbClr val="333333"/>
                </a:solidFill>
                <a:effectLst/>
                <a:latin typeface="Helvetica Neue" panose="02000503000000020004" pitchFamily="2" charset="0"/>
              </a:rPr>
              <a:t>normalizing the coefficient vectors makes them </a:t>
            </a:r>
            <a:r>
              <a:rPr lang="en-US" b="0" i="1" u="none" strike="noStrike">
                <a:solidFill>
                  <a:srgbClr val="333333"/>
                </a:solidFill>
                <a:effectLst/>
                <a:latin typeface="Helvetica Neue" panose="02000503000000020004" pitchFamily="2" charset="0"/>
              </a:rPr>
              <a:t>the same kind of thing as data</a:t>
            </a:r>
            <a:endParaRPr lang="en-US" b="0" i="0" u="none" strike="noStrike">
              <a:solidFill>
                <a:srgbClr val="333333"/>
              </a:solidFill>
              <a:effectLst/>
              <a:latin typeface="Helvetica Neue" panose="02000503000000020004" pitchFamily="2" charset="0"/>
            </a:endParaRPr>
          </a:p>
          <a:p>
            <a:pPr marL="1143000" lvl="2" indent="-228600" algn="l">
              <a:buFont typeface="Arial" panose="020B0604020202020204" pitchFamily="34" charset="0"/>
              <a:buChar char="•"/>
            </a:pPr>
            <a:r>
              <a:rPr lang="en-US" b="0" i="0" u="none" strike="noStrike">
                <a:solidFill>
                  <a:srgbClr val="333333"/>
                </a:solidFill>
                <a:effectLst/>
                <a:latin typeface="Helvetica Neue" panose="02000503000000020004" pitchFamily="2" charset="0"/>
              </a:rPr>
              <a:t>concepts summarize relationships between cases -&gt; we can also study relationships between concepts</a:t>
            </a:r>
          </a:p>
          <a:p>
            <a:endParaRPr lang="en-US"/>
          </a:p>
        </p:txBody>
      </p:sp>
    </p:spTree>
    <p:extLst>
      <p:ext uri="{BB962C8B-B14F-4D97-AF65-F5344CB8AC3E}">
        <p14:creationId xmlns:p14="http://schemas.microsoft.com/office/powerpoint/2010/main" val="1239145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5FB4-87C2-81FA-AE45-B1B8CD6A8E92}"/>
              </a:ext>
            </a:extLst>
          </p:cNvPr>
          <p:cNvSpPr>
            <a:spLocks noGrp="1"/>
          </p:cNvSpPr>
          <p:nvPr>
            <p:ph type="title"/>
          </p:nvPr>
        </p:nvSpPr>
        <p:spPr/>
        <p:txBody>
          <a:bodyPr/>
          <a:lstStyle/>
          <a:p>
            <a:r>
              <a:rPr lang="en-US"/>
              <a:t>A Cool Trick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A3FFF1-D561-2F2B-4B0D-C42F1EF0250B}"/>
                  </a:ext>
                </a:extLst>
              </p:cNvPr>
              <p:cNvSpPr>
                <a:spLocks noGrp="1"/>
              </p:cNvSpPr>
              <p:nvPr>
                <p:ph idx="1"/>
              </p:nvPr>
            </p:nvSpPr>
            <p:spPr>
              <a:xfrm>
                <a:off x="976184" y="1804604"/>
                <a:ext cx="10921526" cy="4351338"/>
              </a:xfrm>
            </p:spPr>
            <p:txBody>
              <a:bodyPr>
                <a:normAutofit fontScale="92500" lnSpcReduction="10000"/>
              </a:bodyPr>
              <a:lstStyle/>
              <a:p>
                <a:r>
                  <a:rPr lang="en-US">
                    <a:latin typeface="Cambria Math" panose="02040503050406030204" pitchFamily="18" charset="0"/>
                  </a:rPr>
                  <a:t>Instead of </a:t>
                </a:r>
                <a14:m>
                  <m:oMath xmlns:m="http://schemas.openxmlformats.org/officeDocument/2006/math">
                    <m:r>
                      <m:rPr>
                        <m:sty m:val="p"/>
                      </m:rPr>
                      <a:rPr lang="en-US">
                        <a:latin typeface="Cambria Math" panose="02040503050406030204" pitchFamily="18" charset="0"/>
                      </a:rPr>
                      <m:t>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𝑐𝑙𝑎𝑠𝑠</m:t>
                        </m:r>
                        <m:r>
                          <a:rPr lang="en-US" b="0" i="1" smtClean="0">
                            <a:latin typeface="Cambria Math" panose="02040503050406030204" pitchFamily="18" charset="0"/>
                          </a:rPr>
                          <m:t> </m:t>
                        </m:r>
                      </m:e>
                    </m:d>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a:latin typeface="Cambria Math" panose="02040503050406030204" pitchFamily="18" charset="0"/>
                  </a:rPr>
                  <a:t> as your prediction, consider the following.</a:t>
                </a:r>
              </a:p>
              <a:p>
                <a:pPr lvl="1"/>
                <a:r>
                  <a:rPr lang="en-US" b="0">
                    <a:latin typeface="Cambria Math" panose="02040503050406030204" pitchFamily="18" charset="0"/>
                  </a:rPr>
                  <a:t>Define b</a:t>
                </a:r>
                <a14:m>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e>
                            </m:d>
                          </m:e>
                          <m:sub>
                            <m:r>
                              <a:rPr lang="en-US" b="0" i="1" smtClean="0">
                                <a:latin typeface="Cambria Math" panose="02040503050406030204" pitchFamily="18" charset="0"/>
                              </a:rPr>
                              <m:t>2</m:t>
                            </m:r>
                          </m:sub>
                        </m:sSub>
                      </m:den>
                    </m:f>
                  </m:oMath>
                </a14:m>
                <a:endParaRPr lang="en-US" b="0">
                  <a:latin typeface="Cambria Math" panose="02040503050406030204" pitchFamily="18" charset="0"/>
                </a:endParaRPr>
              </a:p>
              <a:p>
                <a:pPr lvl="1"/>
                <a:r>
                  <a:rPr lang="en-US" b="0"/>
                  <a:t>Use </a:t>
                </a:r>
                <a14:m>
                  <m:oMath xmlns:m="http://schemas.openxmlformats.org/officeDocument/2006/math">
                    <m:r>
                      <m:rPr>
                        <m:sty m:val="p"/>
                      </m:rPr>
                      <a:rPr lang="en-US" b="0" i="0" smtClean="0">
                        <a:latin typeface="Cambria Math" panose="02040503050406030204" pitchFamily="18" charset="0"/>
                      </a:rPr>
                      <m:t>l</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 </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a:t> as your model score.</a:t>
                </a:r>
              </a:p>
              <a:p>
                <a:r>
                  <a:rPr lang="en-US"/>
                  <a:t>Once we have </a:t>
                </a:r>
                <a14:m>
                  <m:oMath xmlns:m="http://schemas.openxmlformats.org/officeDocument/2006/math">
                    <m:r>
                      <m:rPr>
                        <m:sty m:val="p"/>
                      </m:rPr>
                      <a:rPr lang="en-US" b="0" i="1" smtClean="0">
                        <a:latin typeface="Cambria Math" panose="02040503050406030204" pitchFamily="18" charset="0"/>
                      </a:rPr>
                      <m:t>β</m:t>
                    </m:r>
                  </m:oMath>
                </a14:m>
                <a:r>
                  <a:rPr lang="en-US"/>
                  <a:t> and </a:t>
                </a:r>
                <a14:m>
                  <m:oMath xmlns:m="http://schemas.openxmlformats.org/officeDocument/2006/math">
                    <m:r>
                      <a:rPr lang="en-US" b="0" i="1" smtClean="0">
                        <a:latin typeface="Cambria Math" panose="02040503050406030204" pitchFamily="18" charset="0"/>
                      </a:rPr>
                      <m:t>𝑏</m:t>
                    </m:r>
                  </m:oMath>
                </a14:m>
                <a:r>
                  <a:rPr lang="en-US"/>
                  <a:t>, it no longer matters how they were fit- just how well they sort the target class from the chaff.</a:t>
                </a:r>
              </a:p>
              <a:p>
                <a:r>
                  <a:rPr lang="en-US"/>
                  <a:t>Consequences</a:t>
                </a:r>
              </a:p>
              <a:p>
                <a:pPr lvl="1"/>
                <a14:m>
                  <m:oMath xmlns:m="http://schemas.openxmlformats.org/officeDocument/2006/math">
                    <m:r>
                      <m:rPr>
                        <m:sty m:val="p"/>
                      </m:rPr>
                      <a:rPr lang="en-US" smtClean="0">
                        <a:latin typeface="Cambria Math" panose="02040503050406030204" pitchFamily="18" charset="0"/>
                      </a:rPr>
                      <m:t>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𝑐𝑙𝑎𝑠𝑠</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and </a:t>
                </a:r>
                <a14:m>
                  <m:oMath xmlns:m="http://schemas.openxmlformats.org/officeDocument/2006/math">
                    <m:r>
                      <m:rPr>
                        <m:sty m:val="p"/>
                      </m:rPr>
                      <a:rPr lang="en-US" b="0" i="0" smtClean="0">
                        <a:latin typeface="Cambria Math" panose="02040503050406030204" pitchFamily="18" charset="0"/>
                      </a:rPr>
                      <m:t>l</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oMath>
                </a14:m>
                <a:r>
                  <a:rPr lang="en-US"/>
                  <a:t> are “order identical”</a:t>
                </a:r>
              </a:p>
              <a:p>
                <a:pPr lvl="2"/>
                <a14:m>
                  <m:oMath xmlns:m="http://schemas.openxmlformats.org/officeDocument/2006/math">
                    <m:r>
                      <m:rPr>
                        <m:sty m:val="p"/>
                      </m:rPr>
                      <a:rPr lang="en-US" smtClean="0">
                        <a:latin typeface="Cambria Math" panose="02040503050406030204" pitchFamily="18" charset="0"/>
                      </a:rPr>
                      <m:t>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𝑐𝑙𝑎𝑠𝑠</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&gt; </a:t>
                </a:r>
                <a14:m>
                  <m:oMath xmlns:m="http://schemas.openxmlformats.org/officeDocument/2006/math">
                    <m:r>
                      <m:rPr>
                        <m:sty m:val="p"/>
                      </m:rPr>
                      <a:rPr lang="en-US" smtClean="0">
                        <a:latin typeface="Cambria Math" panose="02040503050406030204" pitchFamily="18" charset="0"/>
                      </a:rPr>
                      <m:t>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𝑐𝑙𝑎𝑠𝑠</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a:t> if and only if </a:t>
                </a:r>
                <a14:m>
                  <m:oMath xmlns:m="http://schemas.openxmlformats.org/officeDocument/2006/math">
                    <m:r>
                      <m:rPr>
                        <m:sty m:val="p"/>
                      </m:rPr>
                      <a:rPr lang="en-US" b="0" i="0" smtClean="0">
                        <a:latin typeface="Cambria Math" panose="02040503050406030204" pitchFamily="18" charset="0"/>
                      </a:rPr>
                      <m:t>l</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&gt;</m:t>
                    </m:r>
                    <m:r>
                      <m:rPr>
                        <m:sty m:val="p"/>
                      </m:rPr>
                      <a:rPr lang="en-US" b="0" i="0" smtClean="0">
                        <a:latin typeface="Cambria Math" panose="02040503050406030204" pitchFamily="18" charset="0"/>
                      </a:rPr>
                      <m:t>l</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y</m:t>
                        </m:r>
                      </m:e>
                    </m:d>
                  </m:oMath>
                </a14:m>
                <a:endParaRPr lang="en-US" b="0"/>
              </a:p>
              <a:p>
                <a:pPr lvl="2"/>
                <a:r>
                  <a:rPr lang="en-US" b="0"/>
                  <a:t>Can build the exact same decision procedure for each (with different encoding of decision threshold).</a:t>
                </a:r>
              </a:p>
              <a:p>
                <a:pPr lvl="2"/>
                <a:r>
                  <a:rPr lang="en-US"/>
                  <a:t>Each generates the </a:t>
                </a:r>
                <a:r>
                  <a:rPr lang="en-US" i="1"/>
                  <a:t>exact same </a:t>
                </a:r>
                <a:r>
                  <a:rPr lang="en-US"/>
                  <a:t>ROC plot and produces the same AUC.</a:t>
                </a:r>
                <a:endParaRPr lang="en-US" b="0"/>
              </a:p>
            </p:txBody>
          </p:sp>
        </mc:Choice>
        <mc:Fallback>
          <p:sp>
            <p:nvSpPr>
              <p:cNvPr id="3" name="Content Placeholder 2">
                <a:extLst>
                  <a:ext uri="{FF2B5EF4-FFF2-40B4-BE49-F238E27FC236}">
                    <a16:creationId xmlns:a16="http://schemas.microsoft.com/office/drawing/2014/main" id="{29A3FFF1-D561-2F2B-4B0D-C42F1EF0250B}"/>
                  </a:ext>
                </a:extLst>
              </p:cNvPr>
              <p:cNvSpPr>
                <a:spLocks noGrp="1" noRot="1" noChangeAspect="1" noMove="1" noResize="1" noEditPoints="1" noAdjustHandles="1" noChangeArrowheads="1" noChangeShapeType="1" noTextEdit="1"/>
              </p:cNvSpPr>
              <p:nvPr>
                <p:ph idx="1"/>
              </p:nvPr>
            </p:nvSpPr>
            <p:spPr>
              <a:xfrm>
                <a:off x="976184" y="1804604"/>
                <a:ext cx="10921526" cy="4351338"/>
              </a:xfrm>
              <a:blipFill>
                <a:blip r:embed="rId2"/>
                <a:stretch>
                  <a:fillRect l="-837" t="-3081" r="-1451" b="-140"/>
                </a:stretch>
              </a:blipFill>
            </p:spPr>
            <p:txBody>
              <a:bodyPr/>
              <a:lstStyle/>
              <a:p>
                <a:r>
                  <a:rPr lang="en-US">
                    <a:noFill/>
                  </a:rPr>
                  <a:t> </a:t>
                </a:r>
              </a:p>
            </p:txBody>
          </p:sp>
        </mc:Fallback>
      </mc:AlternateContent>
    </p:spTree>
    <p:extLst>
      <p:ext uri="{BB962C8B-B14F-4D97-AF65-F5344CB8AC3E}">
        <p14:creationId xmlns:p14="http://schemas.microsoft.com/office/powerpoint/2010/main" val="1967890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1C2743A-62DB-307A-9B4D-813BBFA19875}"/>
              </a:ext>
            </a:extLst>
          </p:cNvPr>
          <p:cNvPicPr>
            <a:picLocks noChangeAspect="1"/>
          </p:cNvPicPr>
          <p:nvPr/>
        </p:nvPicPr>
        <p:blipFill>
          <a:blip r:embed="rId2"/>
          <a:stretch>
            <a:fillRect/>
          </a:stretch>
        </p:blipFill>
        <p:spPr>
          <a:xfrm>
            <a:off x="2207366" y="243275"/>
            <a:ext cx="7772400" cy="5962309"/>
          </a:xfrm>
          <a:prstGeom prst="rect">
            <a:avLst/>
          </a:prstGeom>
        </p:spPr>
      </p:pic>
      <p:sp>
        <p:nvSpPr>
          <p:cNvPr id="5" name="Text Placeholder 4">
            <a:extLst>
              <a:ext uri="{FF2B5EF4-FFF2-40B4-BE49-F238E27FC236}">
                <a16:creationId xmlns:a16="http://schemas.microsoft.com/office/drawing/2014/main" id="{D88FB908-0714-B0A8-FD60-96154E833BCD}"/>
              </a:ext>
            </a:extLst>
          </p:cNvPr>
          <p:cNvSpPr txBox="1">
            <a:spLocks/>
          </p:cNvSpPr>
          <p:nvPr/>
        </p:nvSpPr>
        <p:spPr>
          <a:xfrm>
            <a:off x="837179" y="6261779"/>
            <a:ext cx="10515600" cy="5987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atin typeface="Consolas"/>
                <a:ea typeface="+mn-lt"/>
                <a:cs typeface="+mn-lt"/>
                <a:hlinkClick r:id="rId3"/>
              </a:rPr>
              <a:t>https://github.com/rmhorton/PMC_classifiers</a:t>
            </a:r>
            <a:endParaRPr lang="en-US">
              <a:latin typeface="Consolas"/>
              <a:ea typeface="+mn-lt"/>
              <a:cs typeface="+mn-lt"/>
            </a:endParaRPr>
          </a:p>
        </p:txBody>
      </p:sp>
    </p:spTree>
    <p:extLst>
      <p:ext uri="{BB962C8B-B14F-4D97-AF65-F5344CB8AC3E}">
        <p14:creationId xmlns:p14="http://schemas.microsoft.com/office/powerpoint/2010/main" val="895402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0937-C168-27B9-70BE-180D5222843A}"/>
              </a:ext>
            </a:extLst>
          </p:cNvPr>
          <p:cNvSpPr>
            <a:spLocks noGrp="1"/>
          </p:cNvSpPr>
          <p:nvPr>
            <p:ph type="title"/>
          </p:nvPr>
        </p:nvSpPr>
        <p:spPr/>
        <p:txBody>
          <a:bodyPr>
            <a:normAutofit/>
          </a:bodyPr>
          <a:lstStyle/>
          <a:p>
            <a:pPr algn="ctr"/>
            <a:r>
              <a:rPr lang="en-US" sz="5400">
                <a:latin typeface="Arial"/>
                <a:cs typeface="Arial"/>
              </a:rPr>
              <a:t>Engineering Labels</a:t>
            </a:r>
            <a:br>
              <a:rPr lang="en-US" sz="3600">
                <a:latin typeface="Arial"/>
                <a:cs typeface="Arial"/>
              </a:rPr>
            </a:br>
            <a:r>
              <a:rPr lang="en-US" sz="3600">
                <a:latin typeface="Arial"/>
                <a:cs typeface="Arial"/>
              </a:rPr>
              <a:t>by refining section heading patterns</a:t>
            </a:r>
            <a:br>
              <a:rPr lang="en-US" sz="3600">
                <a:latin typeface="Arial"/>
                <a:cs typeface="Arial"/>
              </a:rPr>
            </a:br>
            <a:br>
              <a:rPr lang="en-US" sz="3600">
                <a:latin typeface="Arial"/>
                <a:cs typeface="Arial"/>
              </a:rPr>
            </a:br>
            <a:endParaRPr lang="en-US" sz="3600">
              <a:latin typeface="Arial"/>
              <a:cs typeface="Arial"/>
            </a:endParaRPr>
          </a:p>
        </p:txBody>
      </p:sp>
      <p:sp>
        <p:nvSpPr>
          <p:cNvPr id="3" name="Text Placeholder 2">
            <a:extLst>
              <a:ext uri="{FF2B5EF4-FFF2-40B4-BE49-F238E27FC236}">
                <a16:creationId xmlns:a16="http://schemas.microsoft.com/office/drawing/2014/main" id="{9F7CA0E8-AC03-8B67-7D79-002D44E4B621}"/>
              </a:ext>
            </a:extLst>
          </p:cNvPr>
          <p:cNvSpPr>
            <a:spLocks noGrp="1"/>
          </p:cNvSpPr>
          <p:nvPr>
            <p:ph type="body" idx="1"/>
          </p:nvPr>
        </p:nvSpPr>
        <p:spPr/>
        <p:txBody>
          <a:bodyPr vert="horz" lIns="91440" tIns="45720" rIns="91440" bIns="45720" rtlCol="0" anchor="t">
            <a:normAutofit/>
          </a:bodyPr>
          <a:lstStyle/>
          <a:p>
            <a:pPr algn="ctr"/>
            <a:r>
              <a:rPr lang="en-US"/>
              <a:t>Jerry Lau, Pharm D</a:t>
            </a:r>
          </a:p>
        </p:txBody>
      </p:sp>
    </p:spTree>
    <p:extLst>
      <p:ext uri="{BB962C8B-B14F-4D97-AF65-F5344CB8AC3E}">
        <p14:creationId xmlns:p14="http://schemas.microsoft.com/office/powerpoint/2010/main" val="3976626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6A94F-5C6C-E9EE-0C41-C2409F1CABC4}"/>
              </a:ext>
            </a:extLst>
          </p:cNvPr>
          <p:cNvSpPr>
            <a:spLocks noGrp="1"/>
          </p:cNvSpPr>
          <p:nvPr>
            <p:ph type="title"/>
          </p:nvPr>
        </p:nvSpPr>
        <p:spPr/>
        <p:txBody>
          <a:bodyPr/>
          <a:lstStyle/>
          <a:p>
            <a:r>
              <a:rPr lang="en-US"/>
              <a:t>Scientific Response Documents (SRDs)</a:t>
            </a:r>
          </a:p>
        </p:txBody>
      </p:sp>
      <p:sp>
        <p:nvSpPr>
          <p:cNvPr id="3" name="Text Placeholder 2">
            <a:extLst>
              <a:ext uri="{FF2B5EF4-FFF2-40B4-BE49-F238E27FC236}">
                <a16:creationId xmlns:a16="http://schemas.microsoft.com/office/drawing/2014/main" id="{B2681EEC-E658-C477-1DED-312C3EA41B38}"/>
              </a:ext>
            </a:extLst>
          </p:cNvPr>
          <p:cNvSpPr>
            <a:spLocks noGrp="1"/>
          </p:cNvSpPr>
          <p:nvPr>
            <p:ph idx="1"/>
          </p:nvPr>
        </p:nvSpPr>
        <p:spPr/>
        <p:txBody>
          <a:bodyPr vert="horz" lIns="91440" tIns="45720" rIns="91440" bIns="45720" rtlCol="0" anchor="t">
            <a:normAutofit/>
          </a:bodyPr>
          <a:lstStyle/>
          <a:p>
            <a:r>
              <a:rPr lang="en-US"/>
              <a:t>SRDs are the pharmaceutical industry's response to unsolicited inquiries from healthcare providers that can extend beyond the product labeling</a:t>
            </a:r>
          </a:p>
          <a:p>
            <a:pPr lvl="1">
              <a:buFont typeface="Courier New" panose="020B0604020202020204" pitchFamily="34" charset="0"/>
              <a:buChar char="o"/>
            </a:pPr>
            <a:r>
              <a:rPr lang="en-US" sz="2800">
                <a:solidFill>
                  <a:srgbClr val="212121"/>
                </a:solidFill>
                <a:ea typeface="+mn-lt"/>
                <a:cs typeface="+mn-lt"/>
              </a:rPr>
              <a:t>They  are </a:t>
            </a:r>
            <a:r>
              <a:rPr lang="en-US" sz="3200" b="1">
                <a:solidFill>
                  <a:srgbClr val="212121"/>
                </a:solidFill>
                <a:ea typeface="+mn-lt"/>
                <a:cs typeface="+mn-lt"/>
              </a:rPr>
              <a:t>non-promotional</a:t>
            </a:r>
            <a:r>
              <a:rPr lang="en-US" sz="2800">
                <a:solidFill>
                  <a:srgbClr val="212121"/>
                </a:solidFill>
                <a:ea typeface="+mn-lt"/>
                <a:cs typeface="+mn-lt"/>
              </a:rPr>
              <a:t>, </a:t>
            </a:r>
            <a:r>
              <a:rPr lang="en-US" sz="3200" b="1">
                <a:solidFill>
                  <a:srgbClr val="212121"/>
                </a:solidFill>
                <a:ea typeface="+mn-lt"/>
                <a:cs typeface="+mn-lt"/>
              </a:rPr>
              <a:t>evidence-based</a:t>
            </a:r>
            <a:r>
              <a:rPr lang="en-US" sz="2800">
                <a:solidFill>
                  <a:srgbClr val="212121"/>
                </a:solidFill>
                <a:ea typeface="+mn-lt"/>
                <a:cs typeface="+mn-lt"/>
              </a:rPr>
              <a:t>, and </a:t>
            </a:r>
            <a:r>
              <a:rPr lang="en-US" sz="3200" b="1">
                <a:solidFill>
                  <a:srgbClr val="212121"/>
                </a:solidFill>
                <a:ea typeface="+mn-lt"/>
                <a:cs typeface="+mn-lt"/>
              </a:rPr>
              <a:t>scientifically balanced</a:t>
            </a:r>
            <a:r>
              <a:rPr lang="en-US" sz="2800">
                <a:solidFill>
                  <a:srgbClr val="212121"/>
                </a:solidFill>
                <a:ea typeface="+mn-lt"/>
                <a:cs typeface="+mn-lt"/>
              </a:rPr>
              <a:t>, conforming with internal  procedures and the FDA Guidance on Responding to Unsolicited Requests for Off-Label Information</a:t>
            </a:r>
          </a:p>
          <a:p>
            <a:r>
              <a:rPr lang="en-US" err="1">
                <a:solidFill>
                  <a:srgbClr val="212121"/>
                </a:solidFill>
              </a:rPr>
              <a:t>PhactMI</a:t>
            </a:r>
            <a:r>
              <a:rPr lang="en-US">
                <a:solidFill>
                  <a:srgbClr val="212121"/>
                </a:solidFill>
              </a:rPr>
              <a:t> is a nonprofit composed of Medical Information departments that create these documents</a:t>
            </a:r>
          </a:p>
        </p:txBody>
      </p:sp>
      <p:pic>
        <p:nvPicPr>
          <p:cNvPr id="4" name="Picture 3" descr="phactMI Logo">
            <a:extLst>
              <a:ext uri="{FF2B5EF4-FFF2-40B4-BE49-F238E27FC236}">
                <a16:creationId xmlns:a16="http://schemas.microsoft.com/office/drawing/2014/main" id="{33520659-5E00-E0C3-8913-29F924D01A4B}"/>
              </a:ext>
            </a:extLst>
          </p:cNvPr>
          <p:cNvPicPr>
            <a:picLocks noChangeAspect="1"/>
          </p:cNvPicPr>
          <p:nvPr/>
        </p:nvPicPr>
        <p:blipFill>
          <a:blip r:embed="rId3"/>
          <a:stretch>
            <a:fillRect/>
          </a:stretch>
        </p:blipFill>
        <p:spPr>
          <a:xfrm>
            <a:off x="9828389" y="5735814"/>
            <a:ext cx="1524000" cy="438150"/>
          </a:xfrm>
          <a:prstGeom prst="rect">
            <a:avLst/>
          </a:prstGeom>
        </p:spPr>
      </p:pic>
    </p:spTree>
    <p:extLst>
      <p:ext uri="{BB962C8B-B14F-4D97-AF65-F5344CB8AC3E}">
        <p14:creationId xmlns:p14="http://schemas.microsoft.com/office/powerpoint/2010/main" val="3547628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9979-D60E-ADBF-A3F2-DAC13D0E1DE4}"/>
              </a:ext>
            </a:extLst>
          </p:cNvPr>
          <p:cNvSpPr>
            <a:spLocks noGrp="1"/>
          </p:cNvSpPr>
          <p:nvPr>
            <p:ph type="title"/>
          </p:nvPr>
        </p:nvSpPr>
        <p:spPr/>
        <p:txBody>
          <a:bodyPr/>
          <a:lstStyle/>
          <a:p>
            <a:r>
              <a:rPr lang="en-US"/>
              <a:t>Criteria for Evaluating SRDs</a:t>
            </a:r>
          </a:p>
        </p:txBody>
      </p:sp>
      <p:sp>
        <p:nvSpPr>
          <p:cNvPr id="3" name="Content Placeholder 2">
            <a:extLst>
              <a:ext uri="{FF2B5EF4-FFF2-40B4-BE49-F238E27FC236}">
                <a16:creationId xmlns:a16="http://schemas.microsoft.com/office/drawing/2014/main" id="{671F2251-B731-4745-DD24-1F697F2AE998}"/>
              </a:ext>
            </a:extLst>
          </p:cNvPr>
          <p:cNvSpPr>
            <a:spLocks noGrp="1"/>
          </p:cNvSpPr>
          <p:nvPr>
            <p:ph idx="1"/>
          </p:nvPr>
        </p:nvSpPr>
        <p:spPr>
          <a:xfrm>
            <a:off x="838200" y="1825625"/>
            <a:ext cx="10515600" cy="5028079"/>
          </a:xfrm>
        </p:spPr>
        <p:txBody>
          <a:bodyPr vert="horz" lIns="91440" tIns="45720" rIns="91440" bIns="45720" rtlCol="0" anchor="t">
            <a:normAutofit/>
          </a:bodyPr>
          <a:lstStyle/>
          <a:p>
            <a:r>
              <a:rPr lang="en-US" err="1"/>
              <a:t>PhactMI</a:t>
            </a:r>
            <a:r>
              <a:rPr lang="en-US"/>
              <a:t> developed best practices guidelines on creating SRDs</a:t>
            </a:r>
          </a:p>
          <a:p>
            <a:r>
              <a:rPr lang="en-US"/>
              <a:t>Extended this research into creating a rubric</a:t>
            </a:r>
          </a:p>
          <a:p>
            <a:pPr lvl="1">
              <a:buFont typeface="Courier New" panose="020B0604020202020204" pitchFamily="34" charset="0"/>
              <a:buChar char="o"/>
            </a:pPr>
            <a:r>
              <a:rPr lang="en-US"/>
              <a:t>Rubric Purpose: To quantitively evaluate an SRD based on the best practices recommended by </a:t>
            </a:r>
            <a:r>
              <a:rPr lang="en-US" err="1"/>
              <a:t>PhactMI</a:t>
            </a:r>
            <a:endParaRPr lang="en-US"/>
          </a:p>
          <a:p>
            <a:r>
              <a:rPr lang="en-US"/>
              <a:t>Rubric originally intended for human evaluation</a:t>
            </a:r>
          </a:p>
          <a:p>
            <a:r>
              <a:rPr lang="en-US"/>
              <a:t>Take that rubric and use it as a framework for having computers evaluate SRDs</a:t>
            </a:r>
          </a:p>
          <a:p>
            <a:r>
              <a:rPr lang="en-US"/>
              <a:t>Overarching Goal: Have a tool that can help human writers develop SRDs</a:t>
            </a:r>
          </a:p>
        </p:txBody>
      </p:sp>
    </p:spTree>
    <p:extLst>
      <p:ext uri="{BB962C8B-B14F-4D97-AF65-F5344CB8AC3E}">
        <p14:creationId xmlns:p14="http://schemas.microsoft.com/office/powerpoint/2010/main" val="733087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2FAF2-CB3C-D6EB-F1B9-178C72DFA026}"/>
              </a:ext>
            </a:extLst>
          </p:cNvPr>
          <p:cNvSpPr>
            <a:spLocks noGrp="1"/>
          </p:cNvSpPr>
          <p:nvPr>
            <p:ph type="title"/>
          </p:nvPr>
        </p:nvSpPr>
        <p:spPr>
          <a:xfrm>
            <a:off x="1226256" y="2975681"/>
            <a:ext cx="1667935" cy="907475"/>
          </a:xfrm>
        </p:spPr>
        <p:txBody>
          <a:bodyPr/>
          <a:lstStyle/>
          <a:p>
            <a:r>
              <a:rPr lang="en-US"/>
              <a:t>Rubric</a:t>
            </a:r>
          </a:p>
        </p:txBody>
      </p:sp>
      <p:pic>
        <p:nvPicPr>
          <p:cNvPr id="12" name="Picture 11">
            <a:extLst>
              <a:ext uri="{FF2B5EF4-FFF2-40B4-BE49-F238E27FC236}">
                <a16:creationId xmlns:a16="http://schemas.microsoft.com/office/drawing/2014/main" id="{9A257FA4-B171-5E2F-9527-81A1F1B3E353}"/>
              </a:ext>
            </a:extLst>
          </p:cNvPr>
          <p:cNvPicPr>
            <a:picLocks noChangeAspect="1"/>
          </p:cNvPicPr>
          <p:nvPr/>
        </p:nvPicPr>
        <p:blipFill>
          <a:blip r:embed="rId2"/>
          <a:stretch>
            <a:fillRect/>
          </a:stretch>
        </p:blipFill>
        <p:spPr>
          <a:xfrm>
            <a:off x="3843111" y="-1811"/>
            <a:ext cx="8348870" cy="6858000"/>
          </a:xfrm>
          <a:prstGeom prst="rect">
            <a:avLst/>
          </a:prstGeom>
        </p:spPr>
      </p:pic>
      <p:grpSp>
        <p:nvGrpSpPr>
          <p:cNvPr id="5" name="Group 4">
            <a:extLst>
              <a:ext uri="{FF2B5EF4-FFF2-40B4-BE49-F238E27FC236}">
                <a16:creationId xmlns:a16="http://schemas.microsoft.com/office/drawing/2014/main" id="{30EEB50A-AA07-1322-3FE4-0DA8783E3DDB}"/>
              </a:ext>
            </a:extLst>
          </p:cNvPr>
          <p:cNvGrpSpPr/>
          <p:nvPr/>
        </p:nvGrpSpPr>
        <p:grpSpPr>
          <a:xfrm>
            <a:off x="5722992" y="1236251"/>
            <a:ext cx="2131468" cy="4402431"/>
            <a:chOff x="5722992" y="1236251"/>
            <a:chExt cx="2131468" cy="4402431"/>
          </a:xfrm>
        </p:grpSpPr>
        <p:sp>
          <p:nvSpPr>
            <p:cNvPr id="3" name="Rectangle 2">
              <a:extLst>
                <a:ext uri="{FF2B5EF4-FFF2-40B4-BE49-F238E27FC236}">
                  <a16:creationId xmlns:a16="http://schemas.microsoft.com/office/drawing/2014/main" id="{2F6A54A6-DF39-CC1D-65E6-E99B0C41AE4E}"/>
                </a:ext>
              </a:extLst>
            </p:cNvPr>
            <p:cNvSpPr/>
            <p:nvPr/>
          </p:nvSpPr>
          <p:spPr>
            <a:xfrm>
              <a:off x="5722992" y="1236251"/>
              <a:ext cx="2131468" cy="1833062"/>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21CE611-BABE-672C-5EA0-72D48563152D}"/>
                </a:ext>
              </a:extLst>
            </p:cNvPr>
            <p:cNvSpPr/>
            <p:nvPr/>
          </p:nvSpPr>
          <p:spPr>
            <a:xfrm>
              <a:off x="5722992" y="3876504"/>
              <a:ext cx="2131468" cy="176217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D502C6D-9A73-D0CA-0311-72BD34682675}"/>
              </a:ext>
            </a:extLst>
          </p:cNvPr>
          <p:cNvSpPr txBox="1"/>
          <p:nvPr/>
        </p:nvSpPr>
        <p:spPr>
          <a:xfrm>
            <a:off x="223803" y="3900587"/>
            <a:ext cx="36128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Some of the rubric criteria might be addressable with classifiers.</a:t>
            </a:r>
          </a:p>
        </p:txBody>
      </p:sp>
    </p:spTree>
    <p:extLst>
      <p:ext uri="{BB962C8B-B14F-4D97-AF65-F5344CB8AC3E}">
        <p14:creationId xmlns:p14="http://schemas.microsoft.com/office/powerpoint/2010/main" val="135926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8319-7BC7-353D-62E8-AC849EDB4DC2}"/>
              </a:ext>
            </a:extLst>
          </p:cNvPr>
          <p:cNvSpPr>
            <a:spLocks noGrp="1"/>
          </p:cNvSpPr>
          <p:nvPr>
            <p:ph type="title"/>
          </p:nvPr>
        </p:nvSpPr>
        <p:spPr>
          <a:xfrm>
            <a:off x="838200" y="689"/>
            <a:ext cx="10515600" cy="1212919"/>
          </a:xfrm>
        </p:spPr>
        <p:txBody>
          <a:bodyPr/>
          <a:lstStyle/>
          <a:p>
            <a:pPr algn="ctr"/>
            <a:r>
              <a:rPr lang="en-US"/>
              <a:t>Technical Takeaways</a:t>
            </a:r>
          </a:p>
        </p:txBody>
      </p:sp>
      <p:sp>
        <p:nvSpPr>
          <p:cNvPr id="3" name="Content Placeholder 2">
            <a:extLst>
              <a:ext uri="{FF2B5EF4-FFF2-40B4-BE49-F238E27FC236}">
                <a16:creationId xmlns:a16="http://schemas.microsoft.com/office/drawing/2014/main" id="{ACE54823-2809-E027-8917-F4381122EEC5}"/>
              </a:ext>
            </a:extLst>
          </p:cNvPr>
          <p:cNvSpPr>
            <a:spLocks noGrp="1"/>
          </p:cNvSpPr>
          <p:nvPr>
            <p:ph idx="1"/>
          </p:nvPr>
        </p:nvSpPr>
        <p:spPr>
          <a:xfrm>
            <a:off x="1593574" y="1401556"/>
            <a:ext cx="10210799" cy="5338623"/>
          </a:xfrm>
        </p:spPr>
        <p:txBody>
          <a:bodyPr vert="horz" lIns="91440" tIns="45720" rIns="91440" bIns="45720" rtlCol="0" anchor="t">
            <a:normAutofit lnSpcReduction="10000"/>
          </a:bodyPr>
          <a:lstStyle/>
          <a:p>
            <a:r>
              <a:rPr lang="en-US"/>
              <a:t>Semantic embeddings</a:t>
            </a:r>
          </a:p>
          <a:p>
            <a:pPr lvl="1">
              <a:buFont typeface="Courier New" panose="020B0604020202020204" pitchFamily="34" charset="0"/>
              <a:buChar char="o"/>
            </a:pPr>
            <a:r>
              <a:rPr lang="en-US"/>
              <a:t>Capture the meaning of text in fixed-length numeric vectors</a:t>
            </a:r>
          </a:p>
          <a:p>
            <a:pPr lvl="1">
              <a:buFont typeface="Courier New" panose="020B0604020202020204" pitchFamily="34" charset="0"/>
              <a:buChar char="o"/>
            </a:pPr>
            <a:r>
              <a:rPr lang="en-US"/>
              <a:t>Turn NLP problems into geometry problems: similarity &amp; prediction</a:t>
            </a:r>
          </a:p>
          <a:p>
            <a:r>
              <a:rPr lang="en-US"/>
              <a:t>Coefficient vectors </a:t>
            </a:r>
          </a:p>
          <a:p>
            <a:pPr lvl="1">
              <a:buFont typeface="Courier New" panose="020B0604020202020204" pitchFamily="34" charset="0"/>
              <a:buChar char="o"/>
            </a:pPr>
            <a:r>
              <a:rPr lang="en-US"/>
              <a:t>Represent abstract concepts in semantic space.</a:t>
            </a:r>
          </a:p>
          <a:p>
            <a:pPr lvl="1">
              <a:buFont typeface="Courier New" panose="020B0604020202020204" pitchFamily="34" charset="0"/>
              <a:buChar char="o"/>
            </a:pPr>
            <a:r>
              <a:rPr lang="en-US"/>
              <a:t>Prediction (model scoring) can be framed as similarity search.</a:t>
            </a:r>
          </a:p>
          <a:p>
            <a:pPr lvl="1">
              <a:buFont typeface="Courier New" panose="020B0604020202020204" pitchFamily="34" charset="0"/>
              <a:buChar char="o"/>
            </a:pPr>
            <a:r>
              <a:rPr lang="en-US"/>
              <a:t>Models as data</a:t>
            </a:r>
          </a:p>
          <a:p>
            <a:pPr lvl="1">
              <a:buFont typeface="Courier New" panose="020B0604020202020204" pitchFamily="34" charset="0"/>
              <a:buChar char="o"/>
            </a:pPr>
            <a:r>
              <a:rPr lang="en-US"/>
              <a:t>Similarity search is scalable (FANN).</a:t>
            </a:r>
          </a:p>
          <a:p>
            <a:r>
              <a:rPr lang="en-US"/>
              <a:t>Label Mining</a:t>
            </a:r>
          </a:p>
          <a:p>
            <a:pPr lvl="1">
              <a:buFont typeface="Courier New" panose="020B0604020202020204" pitchFamily="34" charset="0"/>
              <a:buChar char="o"/>
            </a:pPr>
            <a:r>
              <a:rPr lang="en-US"/>
              <a:t>Build upon existing captured human judgement in </a:t>
            </a:r>
            <a:r>
              <a:rPr lang="en-US" err="1"/>
              <a:t>Pubmed</a:t>
            </a:r>
          </a:p>
          <a:p>
            <a:pPr lvl="2">
              <a:buFont typeface="Wingdings" panose="020B0604020202020204" pitchFamily="34" charset="0"/>
              <a:buChar char="§"/>
            </a:pPr>
            <a:r>
              <a:rPr lang="en-US">
                <a:ea typeface="+mn-lt"/>
                <a:cs typeface="+mn-lt"/>
              </a:rPr>
              <a:t>Section heading patterns</a:t>
            </a:r>
          </a:p>
          <a:p>
            <a:pPr lvl="2">
              <a:buFont typeface="Wingdings" panose="020B0604020202020204" pitchFamily="34" charset="0"/>
              <a:buChar char="§"/>
            </a:pPr>
            <a:r>
              <a:rPr lang="en-US"/>
              <a:t>Key terms (</a:t>
            </a:r>
            <a:r>
              <a:rPr lang="en-US" err="1"/>
              <a:t>MeSH</a:t>
            </a:r>
            <a:r>
              <a:rPr lang="en-US"/>
              <a:t>)</a:t>
            </a:r>
          </a:p>
          <a:p>
            <a:r>
              <a:rPr lang="en-US"/>
              <a:t>Transfer learning</a:t>
            </a:r>
          </a:p>
          <a:p>
            <a:pPr lvl="1">
              <a:buFont typeface="Courier New" panose="020B0604020202020204" pitchFamily="34" charset="0"/>
              <a:buChar char="o"/>
            </a:pPr>
            <a:r>
              <a:rPr lang="en-US"/>
              <a:t>Will models trained on PMC data work for you?</a:t>
            </a:r>
          </a:p>
          <a:p>
            <a:endParaRPr lang="en-US"/>
          </a:p>
          <a:p>
            <a:pPr lvl="2">
              <a:buFont typeface="Wingdings" panose="020B0604020202020204" pitchFamily="34" charset="0"/>
              <a:buChar char="§"/>
            </a:pPr>
            <a:endParaRPr lang="en-US"/>
          </a:p>
        </p:txBody>
      </p:sp>
      <p:sp>
        <p:nvSpPr>
          <p:cNvPr id="5" name="Star: 5 Points 4">
            <a:extLst>
              <a:ext uri="{FF2B5EF4-FFF2-40B4-BE49-F238E27FC236}">
                <a16:creationId xmlns:a16="http://schemas.microsoft.com/office/drawing/2014/main" id="{7C1310B1-922B-7AF2-61B9-38FC25403E9C}"/>
              </a:ext>
            </a:extLst>
          </p:cNvPr>
          <p:cNvSpPr/>
          <p:nvPr/>
        </p:nvSpPr>
        <p:spPr>
          <a:xfrm>
            <a:off x="10095282" y="4810088"/>
            <a:ext cx="424070" cy="357809"/>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9FD2CC6E-B567-0BB0-855D-FF3A5DEDF6E6}"/>
              </a:ext>
            </a:extLst>
          </p:cNvPr>
          <p:cNvSpPr/>
          <p:nvPr/>
        </p:nvSpPr>
        <p:spPr>
          <a:xfrm>
            <a:off x="8521146" y="6230666"/>
            <a:ext cx="424070" cy="357809"/>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889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EAC7-7A1E-8F4C-8147-0BE2748F8A31}"/>
              </a:ext>
            </a:extLst>
          </p:cNvPr>
          <p:cNvSpPr>
            <a:spLocks noGrp="1"/>
          </p:cNvSpPr>
          <p:nvPr>
            <p:ph type="title"/>
          </p:nvPr>
        </p:nvSpPr>
        <p:spPr>
          <a:xfrm>
            <a:off x="-590" y="258552"/>
            <a:ext cx="12204995" cy="604914"/>
          </a:xfrm>
        </p:spPr>
        <p:txBody>
          <a:bodyPr>
            <a:normAutofit fontScale="90000"/>
          </a:bodyPr>
          <a:lstStyle/>
          <a:p>
            <a:pPr algn="ctr"/>
            <a:r>
              <a:rPr lang="en-US"/>
              <a:t>Performance of pattern models on a test set </a:t>
            </a:r>
            <a:br>
              <a:rPr lang="en-US">
                <a:ea typeface="+mj-lt"/>
                <a:cs typeface="+mj-lt"/>
              </a:rPr>
            </a:br>
            <a:r>
              <a:rPr lang="en-US">
                <a:ea typeface="+mj-lt"/>
                <a:cs typeface="+mj-lt"/>
              </a:rPr>
              <a:t>hand-labelled for adverse events</a:t>
            </a:r>
            <a:endParaRPr lang="en-US"/>
          </a:p>
        </p:txBody>
      </p:sp>
      <p:pic>
        <p:nvPicPr>
          <p:cNvPr id="3" name="Picture 2" descr="A screenshot of a computer&#10;&#10;Description automatically generated">
            <a:extLst>
              <a:ext uri="{FF2B5EF4-FFF2-40B4-BE49-F238E27FC236}">
                <a16:creationId xmlns:a16="http://schemas.microsoft.com/office/drawing/2014/main" id="{064C21F4-93D1-E86E-6635-1404A3F13C24}"/>
              </a:ext>
            </a:extLst>
          </p:cNvPr>
          <p:cNvPicPr>
            <a:picLocks noChangeAspect="1"/>
          </p:cNvPicPr>
          <p:nvPr/>
        </p:nvPicPr>
        <p:blipFill>
          <a:blip r:embed="rId3"/>
          <a:stretch>
            <a:fillRect/>
          </a:stretch>
        </p:blipFill>
        <p:spPr>
          <a:xfrm>
            <a:off x="1781943" y="1212706"/>
            <a:ext cx="8632700" cy="5645294"/>
          </a:xfrm>
          <a:prstGeom prst="rect">
            <a:avLst/>
          </a:prstGeom>
        </p:spPr>
      </p:pic>
      <p:sp>
        <p:nvSpPr>
          <p:cNvPr id="4" name="Rectangle 3">
            <a:extLst>
              <a:ext uri="{FF2B5EF4-FFF2-40B4-BE49-F238E27FC236}">
                <a16:creationId xmlns:a16="http://schemas.microsoft.com/office/drawing/2014/main" id="{C5EC377D-57F7-414B-EE68-907D0E8FD24D}"/>
              </a:ext>
            </a:extLst>
          </p:cNvPr>
          <p:cNvSpPr/>
          <p:nvPr/>
        </p:nvSpPr>
        <p:spPr>
          <a:xfrm>
            <a:off x="9383790" y="4033804"/>
            <a:ext cx="1028432" cy="298405"/>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8057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E6B1-7631-3B50-065D-953A187CA5E3}"/>
              </a:ext>
            </a:extLst>
          </p:cNvPr>
          <p:cNvSpPr>
            <a:spLocks noGrp="1"/>
          </p:cNvSpPr>
          <p:nvPr>
            <p:ph type="title"/>
          </p:nvPr>
        </p:nvSpPr>
        <p:spPr/>
        <p:txBody>
          <a:bodyPr/>
          <a:lstStyle/>
          <a:p>
            <a:r>
              <a:rPr lang="en-US"/>
              <a:t>Tagging Elements</a:t>
            </a:r>
          </a:p>
        </p:txBody>
      </p:sp>
      <p:sp>
        <p:nvSpPr>
          <p:cNvPr id="3" name="Text Placeholder 2">
            <a:extLst>
              <a:ext uri="{FF2B5EF4-FFF2-40B4-BE49-F238E27FC236}">
                <a16:creationId xmlns:a16="http://schemas.microsoft.com/office/drawing/2014/main" id="{9C7E9FC0-677B-3765-9F54-64BA4A70D0C6}"/>
              </a:ext>
            </a:extLst>
          </p:cNvPr>
          <p:cNvSpPr>
            <a:spLocks noGrp="1"/>
          </p:cNvSpPr>
          <p:nvPr>
            <p:ph idx="1"/>
          </p:nvPr>
        </p:nvSpPr>
        <p:spPr/>
        <p:txBody>
          <a:bodyPr vert="horz" lIns="91440" tIns="45720" rIns="91440" bIns="45720" rtlCol="0" anchor="t">
            <a:normAutofit/>
          </a:bodyPr>
          <a:lstStyle/>
          <a:p>
            <a:r>
              <a:rPr lang="en-US"/>
              <a:t>Adding elements for sections/subsections such as safety, tolerability, or toxicity to capture all adverse events found passages that were not related to what we were trying to capture</a:t>
            </a:r>
          </a:p>
          <a:p>
            <a:pPr lvl="1">
              <a:buFont typeface="Courier New" panose="020B0604020202020204" pitchFamily="34" charset="0"/>
              <a:buChar char="o"/>
            </a:pPr>
            <a:r>
              <a:rPr lang="en-US"/>
              <a:t>i.e. 'Toxicity' element brought up tagged passages that had no direct correlation to adverse events caused by a drug (e.g. cytotoxicity)</a:t>
            </a:r>
          </a:p>
        </p:txBody>
      </p:sp>
    </p:spTree>
    <p:extLst>
      <p:ext uri="{BB962C8B-B14F-4D97-AF65-F5344CB8AC3E}">
        <p14:creationId xmlns:p14="http://schemas.microsoft.com/office/powerpoint/2010/main" val="494404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0937-C168-27B9-70BE-180D5222843A}"/>
              </a:ext>
            </a:extLst>
          </p:cNvPr>
          <p:cNvSpPr>
            <a:spLocks noGrp="1"/>
          </p:cNvSpPr>
          <p:nvPr>
            <p:ph type="title"/>
          </p:nvPr>
        </p:nvSpPr>
        <p:spPr>
          <a:xfrm>
            <a:off x="837179" y="1715066"/>
            <a:ext cx="10515600" cy="1675101"/>
          </a:xfrm>
        </p:spPr>
        <p:txBody>
          <a:bodyPr>
            <a:normAutofit/>
          </a:bodyPr>
          <a:lstStyle/>
          <a:p>
            <a:pPr algn="ctr"/>
            <a:r>
              <a:rPr lang="en-US" sz="5400">
                <a:latin typeface="Arial"/>
                <a:cs typeface="Arial"/>
              </a:rPr>
              <a:t>Scaling up on PostgreSQL</a:t>
            </a:r>
            <a:br>
              <a:rPr lang="en-US" sz="3600">
                <a:latin typeface="Arial"/>
                <a:cs typeface="Arial"/>
              </a:rPr>
            </a:br>
            <a:endParaRPr lang="en-US" sz="3600">
              <a:latin typeface="Arial"/>
              <a:cs typeface="Arial"/>
            </a:endParaRPr>
          </a:p>
        </p:txBody>
      </p:sp>
      <p:sp>
        <p:nvSpPr>
          <p:cNvPr id="3" name="Text Placeholder 2">
            <a:extLst>
              <a:ext uri="{FF2B5EF4-FFF2-40B4-BE49-F238E27FC236}">
                <a16:creationId xmlns:a16="http://schemas.microsoft.com/office/drawing/2014/main" id="{9F7CA0E8-AC03-8B67-7D79-002D44E4B621}"/>
              </a:ext>
            </a:extLst>
          </p:cNvPr>
          <p:cNvSpPr>
            <a:spLocks noGrp="1"/>
          </p:cNvSpPr>
          <p:nvPr>
            <p:ph type="body" idx="1"/>
          </p:nvPr>
        </p:nvSpPr>
        <p:spPr/>
        <p:txBody>
          <a:bodyPr vert="horz" lIns="91440" tIns="45720" rIns="91440" bIns="45720" rtlCol="0" anchor="t">
            <a:normAutofit/>
          </a:bodyPr>
          <a:lstStyle/>
          <a:p>
            <a:pPr algn="ctr"/>
            <a:r>
              <a:rPr lang="en-US"/>
              <a:t>Robert Horton, PhD</a:t>
            </a:r>
          </a:p>
        </p:txBody>
      </p:sp>
    </p:spTree>
    <p:extLst>
      <p:ext uri="{BB962C8B-B14F-4D97-AF65-F5344CB8AC3E}">
        <p14:creationId xmlns:p14="http://schemas.microsoft.com/office/powerpoint/2010/main" val="1242099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6E4"/>
        </a:solidFill>
        <a:effectLst/>
      </p:bgPr>
    </p:bg>
    <p:spTree>
      <p:nvGrpSpPr>
        <p:cNvPr id="1" name=""/>
        <p:cNvGrpSpPr/>
        <p:nvPr/>
      </p:nvGrpSpPr>
      <p:grpSpPr>
        <a:xfrm>
          <a:off x="0" y="0"/>
          <a:ext cx="0" cy="0"/>
          <a:chOff x="0" y="0"/>
          <a:chExt cx="0" cy="0"/>
        </a:xfrm>
      </p:grpSpPr>
      <p:pic>
        <p:nvPicPr>
          <p:cNvPr id="4" name="Picture 3" descr="A screenshot of a computer code&#10;&#10;Description automatically generated">
            <a:extLst>
              <a:ext uri="{FF2B5EF4-FFF2-40B4-BE49-F238E27FC236}">
                <a16:creationId xmlns:a16="http://schemas.microsoft.com/office/drawing/2014/main" id="{ED90FEDF-FB13-B88C-2690-50F37912A204}"/>
              </a:ext>
            </a:extLst>
          </p:cNvPr>
          <p:cNvPicPr>
            <a:picLocks noChangeAspect="1"/>
          </p:cNvPicPr>
          <p:nvPr/>
        </p:nvPicPr>
        <p:blipFill rotWithShape="1">
          <a:blip r:embed="rId2"/>
          <a:srcRect l="336" r="-56"/>
          <a:stretch/>
        </p:blipFill>
        <p:spPr>
          <a:xfrm>
            <a:off x="2462046" y="369"/>
            <a:ext cx="9479295" cy="6762750"/>
          </a:xfrm>
          <a:prstGeom prst="rect">
            <a:avLst/>
          </a:prstGeom>
        </p:spPr>
      </p:pic>
      <p:grpSp>
        <p:nvGrpSpPr>
          <p:cNvPr id="16" name="Group 15">
            <a:extLst>
              <a:ext uri="{FF2B5EF4-FFF2-40B4-BE49-F238E27FC236}">
                <a16:creationId xmlns:a16="http://schemas.microsoft.com/office/drawing/2014/main" id="{13F98E1E-DC59-565B-46AB-30B9281C4B47}"/>
              </a:ext>
            </a:extLst>
          </p:cNvPr>
          <p:cNvGrpSpPr/>
          <p:nvPr/>
        </p:nvGrpSpPr>
        <p:grpSpPr>
          <a:xfrm>
            <a:off x="207818" y="1044419"/>
            <a:ext cx="5387287" cy="1477420"/>
            <a:chOff x="207818" y="1044419"/>
            <a:chExt cx="5387287" cy="1477420"/>
          </a:xfrm>
        </p:grpSpPr>
        <p:sp>
          <p:nvSpPr>
            <p:cNvPr id="9" name="Oval 8">
              <a:extLst>
                <a:ext uri="{FF2B5EF4-FFF2-40B4-BE49-F238E27FC236}">
                  <a16:creationId xmlns:a16="http://schemas.microsoft.com/office/drawing/2014/main" id="{37517424-3D07-898A-D43F-12C7BFC46A49}"/>
                </a:ext>
              </a:extLst>
            </p:cNvPr>
            <p:cNvSpPr/>
            <p:nvPr/>
          </p:nvSpPr>
          <p:spPr>
            <a:xfrm>
              <a:off x="5318013" y="1044419"/>
              <a:ext cx="277092" cy="27709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7E3D2B6-9F72-7BCD-B8A4-0C28A1D8AD79}"/>
                </a:ext>
              </a:extLst>
            </p:cNvPr>
            <p:cNvCxnSpPr/>
            <p:nvPr/>
          </p:nvCxnSpPr>
          <p:spPr>
            <a:xfrm flipV="1">
              <a:off x="2184753" y="1209608"/>
              <a:ext cx="3127930" cy="522211"/>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4E09DA2-B504-EF0E-A5AE-CA0C75011F82}"/>
                </a:ext>
              </a:extLst>
            </p:cNvPr>
            <p:cNvSpPr txBox="1"/>
            <p:nvPr/>
          </p:nvSpPr>
          <p:spPr>
            <a:xfrm>
              <a:off x="207818" y="1321510"/>
              <a:ext cx="1971608" cy="1200329"/>
            </a:xfrm>
            <a:prstGeom prst="rect">
              <a:avLst/>
            </a:prstGeom>
            <a:solidFill>
              <a:srgbClr val="FFC000"/>
            </a:solid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Regular expression pattern matching operator</a:t>
              </a:r>
            </a:p>
          </p:txBody>
        </p:sp>
      </p:grpSp>
      <p:sp>
        <p:nvSpPr>
          <p:cNvPr id="12" name="TextBox 11">
            <a:extLst>
              <a:ext uri="{FF2B5EF4-FFF2-40B4-BE49-F238E27FC236}">
                <a16:creationId xmlns:a16="http://schemas.microsoft.com/office/drawing/2014/main" id="{F0FCB233-453E-B212-073E-E99B481A693B}"/>
              </a:ext>
            </a:extLst>
          </p:cNvPr>
          <p:cNvSpPr txBox="1"/>
          <p:nvPr/>
        </p:nvSpPr>
        <p:spPr>
          <a:xfrm>
            <a:off x="250447" y="3202531"/>
            <a:ext cx="1971608" cy="646331"/>
          </a:xfrm>
          <a:prstGeom prst="rect">
            <a:avLst/>
          </a:prstGeom>
          <a:solidFill>
            <a:srgbClr val="FFC000"/>
          </a:solid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Functions can manage tables</a:t>
            </a:r>
          </a:p>
        </p:txBody>
      </p:sp>
      <p:grpSp>
        <p:nvGrpSpPr>
          <p:cNvPr id="17" name="Group 16">
            <a:extLst>
              <a:ext uri="{FF2B5EF4-FFF2-40B4-BE49-F238E27FC236}">
                <a16:creationId xmlns:a16="http://schemas.microsoft.com/office/drawing/2014/main" id="{A23E2217-A451-B4C7-46B3-259514EBD7F9}"/>
              </a:ext>
            </a:extLst>
          </p:cNvPr>
          <p:cNvGrpSpPr/>
          <p:nvPr/>
        </p:nvGrpSpPr>
        <p:grpSpPr>
          <a:xfrm>
            <a:off x="538196" y="4550684"/>
            <a:ext cx="8158196" cy="1189763"/>
            <a:chOff x="538196" y="4550684"/>
            <a:chExt cx="8158196" cy="1189763"/>
          </a:xfrm>
        </p:grpSpPr>
        <p:sp>
          <p:nvSpPr>
            <p:cNvPr id="13" name="TextBox 12">
              <a:extLst>
                <a:ext uri="{FF2B5EF4-FFF2-40B4-BE49-F238E27FC236}">
                  <a16:creationId xmlns:a16="http://schemas.microsoft.com/office/drawing/2014/main" id="{E411C08E-2A15-7EE8-C2FD-E1414E900F39}"/>
                </a:ext>
              </a:extLst>
            </p:cNvPr>
            <p:cNvSpPr txBox="1"/>
            <p:nvPr/>
          </p:nvSpPr>
          <p:spPr>
            <a:xfrm>
              <a:off x="538196" y="4550684"/>
              <a:ext cx="1310853" cy="1189763"/>
            </a:xfrm>
            <a:prstGeom prst="rect">
              <a:avLst/>
            </a:prstGeom>
            <a:solidFill>
              <a:srgbClr val="FFC000"/>
            </a:solid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Functions can call other functions</a:t>
              </a:r>
            </a:p>
          </p:txBody>
        </p:sp>
        <p:sp>
          <p:nvSpPr>
            <p:cNvPr id="14" name="Rectangle 13">
              <a:extLst>
                <a:ext uri="{FF2B5EF4-FFF2-40B4-BE49-F238E27FC236}">
                  <a16:creationId xmlns:a16="http://schemas.microsoft.com/office/drawing/2014/main" id="{6D11BD99-94D0-9283-0DCE-7AE7E90ECAE9}"/>
                </a:ext>
              </a:extLst>
            </p:cNvPr>
            <p:cNvSpPr/>
            <p:nvPr/>
          </p:nvSpPr>
          <p:spPr>
            <a:xfrm>
              <a:off x="3746057" y="4556012"/>
              <a:ext cx="4950335" cy="229134"/>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77EFB0C-DE7A-9B56-98F8-2DB86720D3C6}"/>
                </a:ext>
              </a:extLst>
            </p:cNvPr>
            <p:cNvCxnSpPr>
              <a:cxnSpLocks/>
            </p:cNvCxnSpPr>
            <p:nvPr/>
          </p:nvCxnSpPr>
          <p:spPr>
            <a:xfrm flipV="1">
              <a:off x="1854375" y="4779817"/>
              <a:ext cx="1870364" cy="282421"/>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1397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85C95-D5FA-EA79-2490-031CEE48EA17}"/>
              </a:ext>
            </a:extLst>
          </p:cNvPr>
          <p:cNvSpPr>
            <a:spLocks noGrp="1"/>
          </p:cNvSpPr>
          <p:nvPr>
            <p:ph type="title"/>
          </p:nvPr>
        </p:nvSpPr>
        <p:spPr>
          <a:xfrm>
            <a:off x="836735" y="141777"/>
            <a:ext cx="10515600" cy="869584"/>
          </a:xfrm>
        </p:spPr>
        <p:txBody>
          <a:bodyPr>
            <a:normAutofit fontScale="90000"/>
          </a:bodyPr>
          <a:lstStyle/>
          <a:p>
            <a:pPr algn="ctr"/>
            <a:r>
              <a:rPr lang="en-US"/>
              <a:t>Find all the patterns</a:t>
            </a:r>
          </a:p>
        </p:txBody>
      </p:sp>
      <p:sp>
        <p:nvSpPr>
          <p:cNvPr id="4" name="TextBox 3">
            <a:extLst>
              <a:ext uri="{FF2B5EF4-FFF2-40B4-BE49-F238E27FC236}">
                <a16:creationId xmlns:a16="http://schemas.microsoft.com/office/drawing/2014/main" id="{748AD3F6-F2E1-7325-0287-BA5294609491}"/>
              </a:ext>
            </a:extLst>
          </p:cNvPr>
          <p:cNvSpPr txBox="1"/>
          <p:nvPr/>
        </p:nvSpPr>
        <p:spPr>
          <a:xfrm>
            <a:off x="943618" y="1514675"/>
            <a:ext cx="1030698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a:ea typeface="+mn-lt"/>
                <a:cs typeface="+mn-lt"/>
              </a:rPr>
              <a:t>patterns &lt;- c(</a:t>
            </a:r>
            <a:endParaRPr lang="en-US">
              <a:latin typeface="Consolas"/>
            </a:endParaRPr>
          </a:p>
          <a:p>
            <a:r>
              <a:rPr lang="en-US">
                <a:latin typeface="Consolas"/>
                <a:ea typeface="+mn-lt"/>
                <a:cs typeface="+mn-lt"/>
              </a:rPr>
              <a:t>    AE1 = 'adverse events',</a:t>
            </a:r>
            <a:endParaRPr lang="en-US">
              <a:latin typeface="Consolas"/>
            </a:endParaRPr>
          </a:p>
          <a:p>
            <a:r>
              <a:rPr lang="en-US">
                <a:latin typeface="Consolas"/>
                <a:ea typeface="+mn-lt"/>
                <a:cs typeface="+mn-lt"/>
              </a:rPr>
              <a:t>    AE2 = 'adverse event',</a:t>
            </a:r>
            <a:endParaRPr lang="en-US">
              <a:latin typeface="Consolas"/>
            </a:endParaRPr>
          </a:p>
          <a:p>
            <a:r>
              <a:rPr lang="en-US">
                <a:latin typeface="Consolas"/>
                <a:ea typeface="+mn-lt"/>
                <a:cs typeface="+mn-lt"/>
              </a:rPr>
              <a:t>    AE3 = 'adverse (</a:t>
            </a:r>
            <a:r>
              <a:rPr lang="en-US" err="1">
                <a:latin typeface="Consolas"/>
                <a:ea typeface="+mn-lt"/>
                <a:cs typeface="+mn-lt"/>
              </a:rPr>
              <a:t>event|effect</a:t>
            </a:r>
            <a:r>
              <a:rPr lang="en-US">
                <a:latin typeface="Consolas"/>
                <a:ea typeface="+mn-lt"/>
                <a:cs typeface="+mn-lt"/>
              </a:rPr>
              <a:t>)',</a:t>
            </a:r>
            <a:endParaRPr lang="en-US">
              <a:latin typeface="Consolas"/>
            </a:endParaRPr>
          </a:p>
          <a:p>
            <a:r>
              <a:rPr lang="en-US">
                <a:latin typeface="Consolas"/>
                <a:ea typeface="+mn-lt"/>
                <a:cs typeface="+mn-lt"/>
              </a:rPr>
              <a:t>    AE4 = 'adverse.*(</a:t>
            </a:r>
            <a:r>
              <a:rPr lang="en-US" err="1">
                <a:latin typeface="Consolas"/>
                <a:ea typeface="+mn-lt"/>
                <a:cs typeface="+mn-lt"/>
              </a:rPr>
              <a:t>event|effect</a:t>
            </a:r>
            <a:r>
              <a:rPr lang="en-US">
                <a:latin typeface="Consolas"/>
                <a:ea typeface="+mn-lt"/>
                <a:cs typeface="+mn-lt"/>
              </a:rPr>
              <a:t>)',</a:t>
            </a:r>
            <a:endParaRPr lang="en-US">
              <a:latin typeface="Consolas"/>
            </a:endParaRPr>
          </a:p>
          <a:p>
            <a:r>
              <a:rPr lang="en-US">
                <a:latin typeface="Consolas"/>
                <a:ea typeface="+mn-lt"/>
                <a:cs typeface="+mn-lt"/>
              </a:rPr>
              <a:t>    AE5 = 'results.*adverse.*(</a:t>
            </a:r>
            <a:r>
              <a:rPr lang="en-US" err="1">
                <a:latin typeface="Consolas"/>
                <a:ea typeface="+mn-lt"/>
                <a:cs typeface="+mn-lt"/>
              </a:rPr>
              <a:t>event|effect</a:t>
            </a:r>
            <a:r>
              <a:rPr lang="en-US">
                <a:latin typeface="Consolas"/>
                <a:ea typeface="+mn-lt"/>
                <a:cs typeface="+mn-lt"/>
              </a:rPr>
              <a:t>)',</a:t>
            </a:r>
            <a:endParaRPr lang="en-US">
              <a:latin typeface="Consolas"/>
            </a:endParaRPr>
          </a:p>
          <a:p>
            <a:r>
              <a:rPr lang="en-US">
                <a:latin typeface="Consolas"/>
                <a:ea typeface="+mn-lt"/>
                <a:cs typeface="+mn-lt"/>
              </a:rPr>
              <a:t>    AE6 = 'results.*(adverse.*(</a:t>
            </a:r>
            <a:r>
              <a:rPr lang="en-US" err="1">
                <a:latin typeface="Consolas"/>
                <a:ea typeface="+mn-lt"/>
                <a:cs typeface="+mn-lt"/>
              </a:rPr>
              <a:t>event|effect</a:t>
            </a:r>
            <a:r>
              <a:rPr lang="en-US">
                <a:latin typeface="Consolas"/>
                <a:ea typeface="+mn-lt"/>
                <a:cs typeface="+mn-lt"/>
              </a:rPr>
              <a:t>)|tolerability)',</a:t>
            </a:r>
            <a:endParaRPr lang="en-US">
              <a:latin typeface="Consolas"/>
            </a:endParaRPr>
          </a:p>
          <a:p>
            <a:r>
              <a:rPr lang="en-US">
                <a:latin typeface="Consolas"/>
                <a:ea typeface="+mn-lt"/>
                <a:cs typeface="+mn-lt"/>
              </a:rPr>
              <a:t>    AE7 = 'results.*(adverse (</a:t>
            </a:r>
            <a:r>
              <a:rPr lang="en-US" err="1">
                <a:latin typeface="Consolas"/>
                <a:ea typeface="+mn-lt"/>
                <a:cs typeface="+mn-lt"/>
              </a:rPr>
              <a:t>event|effect</a:t>
            </a:r>
            <a:r>
              <a:rPr lang="en-US">
                <a:latin typeface="Consolas"/>
                <a:ea typeface="+mn-lt"/>
                <a:cs typeface="+mn-lt"/>
              </a:rPr>
              <a:t>)|</a:t>
            </a:r>
            <a:r>
              <a:rPr lang="en-US" err="1">
                <a:latin typeface="Consolas"/>
                <a:ea typeface="+mn-lt"/>
                <a:cs typeface="+mn-lt"/>
              </a:rPr>
              <a:t>tolerability|safety</a:t>
            </a:r>
            <a:r>
              <a:rPr lang="en-US">
                <a:latin typeface="Consolas"/>
                <a:ea typeface="+mn-lt"/>
                <a:cs typeface="+mn-lt"/>
              </a:rPr>
              <a:t>)',</a:t>
            </a:r>
            <a:endParaRPr lang="en-US">
              <a:latin typeface="Consolas"/>
            </a:endParaRPr>
          </a:p>
          <a:p>
            <a:r>
              <a:rPr lang="en-US">
                <a:latin typeface="Consolas"/>
                <a:ea typeface="+mn-lt"/>
                <a:cs typeface="+mn-lt"/>
              </a:rPr>
              <a:t>    AE8 = 'results.*(adverse.*(</a:t>
            </a:r>
            <a:r>
              <a:rPr lang="en-US" err="1">
                <a:latin typeface="Consolas"/>
                <a:ea typeface="+mn-lt"/>
                <a:cs typeface="+mn-lt"/>
              </a:rPr>
              <a:t>event|effect</a:t>
            </a:r>
            <a:r>
              <a:rPr lang="en-US">
                <a:latin typeface="Consolas"/>
                <a:ea typeface="+mn-lt"/>
                <a:cs typeface="+mn-lt"/>
              </a:rPr>
              <a:t>)|</a:t>
            </a:r>
            <a:r>
              <a:rPr lang="en-US" err="1">
                <a:latin typeface="Consolas"/>
                <a:ea typeface="+mn-lt"/>
                <a:cs typeface="+mn-lt"/>
              </a:rPr>
              <a:t>tolerability|safety</a:t>
            </a:r>
            <a:r>
              <a:rPr lang="en-US">
                <a:latin typeface="Consolas"/>
                <a:ea typeface="+mn-lt"/>
                <a:cs typeface="+mn-lt"/>
              </a:rPr>
              <a:t>)',</a:t>
            </a:r>
            <a:endParaRPr lang="en-US">
              <a:latin typeface="Consolas"/>
            </a:endParaRPr>
          </a:p>
          <a:p>
            <a:r>
              <a:rPr lang="en-US">
                <a:latin typeface="Consolas"/>
                <a:ea typeface="+mn-lt"/>
                <a:cs typeface="+mn-lt"/>
              </a:rPr>
              <a:t>    AE9 = 'results.*(adverse.*(</a:t>
            </a:r>
            <a:r>
              <a:rPr lang="en-US" err="1">
                <a:latin typeface="Consolas"/>
                <a:ea typeface="+mn-lt"/>
                <a:cs typeface="+mn-lt"/>
              </a:rPr>
              <a:t>event|effect</a:t>
            </a:r>
            <a:r>
              <a:rPr lang="en-US">
                <a:latin typeface="Consolas"/>
                <a:ea typeface="+mn-lt"/>
                <a:cs typeface="+mn-lt"/>
              </a:rPr>
              <a:t>)|</a:t>
            </a:r>
            <a:r>
              <a:rPr lang="en-US" err="1">
                <a:latin typeface="Consolas"/>
                <a:ea typeface="+mn-lt"/>
                <a:cs typeface="+mn-lt"/>
              </a:rPr>
              <a:t>tolerability|safety|toxicit</a:t>
            </a:r>
            <a:r>
              <a:rPr lang="en-US">
                <a:latin typeface="Consolas"/>
                <a:ea typeface="+mn-lt"/>
                <a:cs typeface="+mn-lt"/>
              </a:rPr>
              <a:t>)',</a:t>
            </a:r>
            <a:endParaRPr lang="en-US">
              <a:latin typeface="Consolas"/>
            </a:endParaRPr>
          </a:p>
          <a:p>
            <a:r>
              <a:rPr lang="en-US">
                <a:latin typeface="Consolas"/>
                <a:ea typeface="+mn-lt"/>
                <a:cs typeface="+mn-lt"/>
              </a:rPr>
              <a:t>)</a:t>
            </a:r>
            <a:endParaRPr lang="en-US">
              <a:latin typeface="Consolas"/>
            </a:endParaRPr>
          </a:p>
          <a:p>
            <a:endParaRPr lang="en-US">
              <a:latin typeface="Consolas"/>
            </a:endParaRPr>
          </a:p>
          <a:p>
            <a:r>
              <a:rPr lang="en-US">
                <a:latin typeface="Consolas"/>
              </a:rPr>
              <a:t>for (</a:t>
            </a:r>
            <a:r>
              <a:rPr lang="en-US" err="1">
                <a:latin typeface="Consolas"/>
              </a:rPr>
              <a:t>pat_name</a:t>
            </a:r>
            <a:r>
              <a:rPr lang="en-US">
                <a:latin typeface="Consolas"/>
              </a:rPr>
              <a:t> in names(patterns)){</a:t>
            </a:r>
          </a:p>
          <a:p>
            <a:r>
              <a:rPr lang="en-US">
                <a:latin typeface="Consolas"/>
              </a:rPr>
              <a:t>  pattern &lt;- patterns[</a:t>
            </a:r>
            <a:r>
              <a:rPr lang="en-US" err="1">
                <a:latin typeface="Consolas"/>
              </a:rPr>
              <a:t>pat_name</a:t>
            </a:r>
            <a:r>
              <a:rPr lang="en-US">
                <a:latin typeface="Consolas"/>
              </a:rPr>
              <a:t>]</a:t>
            </a:r>
          </a:p>
          <a:p>
            <a:r>
              <a:rPr lang="en-US">
                <a:latin typeface="Consolas"/>
              </a:rPr>
              <a:t>  </a:t>
            </a:r>
            <a:r>
              <a:rPr lang="en-US" err="1">
                <a:latin typeface="Consolas"/>
              </a:rPr>
              <a:t>sql</a:t>
            </a:r>
            <a:r>
              <a:rPr lang="en-US">
                <a:latin typeface="Consolas"/>
              </a:rPr>
              <a:t> &lt;- </a:t>
            </a:r>
            <a:r>
              <a:rPr lang="en-US" err="1">
                <a:latin typeface="Consolas"/>
              </a:rPr>
              <a:t>sprintf</a:t>
            </a:r>
            <a:r>
              <a:rPr lang="en-US">
                <a:latin typeface="Consolas"/>
              </a:rPr>
              <a:t>("call </a:t>
            </a:r>
            <a:r>
              <a:rPr lang="en-US" err="1">
                <a:latin typeface="Consolas"/>
              </a:rPr>
              <a:t>proc_add_pattern</a:t>
            </a:r>
            <a:r>
              <a:rPr lang="en-US">
                <a:latin typeface="Consolas"/>
              </a:rPr>
              <a:t>('%s', '%s');", </a:t>
            </a:r>
            <a:r>
              <a:rPr lang="en-US" err="1">
                <a:latin typeface="Consolas"/>
              </a:rPr>
              <a:t>pat_name</a:t>
            </a:r>
            <a:r>
              <a:rPr lang="en-US">
                <a:latin typeface="Consolas"/>
              </a:rPr>
              <a:t>, pattern)</a:t>
            </a:r>
          </a:p>
          <a:p>
            <a:r>
              <a:rPr lang="en-US">
                <a:latin typeface="Consolas"/>
              </a:rPr>
              <a:t>  print(</a:t>
            </a:r>
            <a:r>
              <a:rPr lang="en-US" err="1">
                <a:latin typeface="Consolas"/>
              </a:rPr>
              <a:t>sql</a:t>
            </a:r>
            <a:r>
              <a:rPr lang="en-US">
                <a:latin typeface="Consolas"/>
              </a:rPr>
              <a:t>)</a:t>
            </a:r>
          </a:p>
          <a:p>
            <a:r>
              <a:rPr lang="en-US">
                <a:latin typeface="Consolas"/>
              </a:rPr>
              <a:t>  </a:t>
            </a:r>
            <a:r>
              <a:rPr lang="en-US" err="1">
                <a:latin typeface="Consolas"/>
              </a:rPr>
              <a:t>dbExecute</a:t>
            </a:r>
            <a:r>
              <a:rPr lang="en-US">
                <a:latin typeface="Consolas"/>
              </a:rPr>
              <a:t>(con, </a:t>
            </a:r>
            <a:r>
              <a:rPr lang="en-US" err="1">
                <a:latin typeface="Consolas"/>
              </a:rPr>
              <a:t>sql</a:t>
            </a:r>
            <a:r>
              <a:rPr lang="en-US">
                <a:latin typeface="Consolas"/>
              </a:rPr>
              <a:t>)</a:t>
            </a:r>
          </a:p>
          <a:p>
            <a:r>
              <a:rPr lang="en-US">
                <a:latin typeface="Consolas"/>
              </a:rPr>
              <a:t>}</a:t>
            </a:r>
          </a:p>
        </p:txBody>
      </p:sp>
    </p:spTree>
    <p:extLst>
      <p:ext uri="{BB962C8B-B14F-4D97-AF65-F5344CB8AC3E}">
        <p14:creationId xmlns:p14="http://schemas.microsoft.com/office/powerpoint/2010/main" val="1655435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6E4"/>
        </a:solidFill>
        <a:effectLst/>
      </p:bgPr>
    </p:bg>
    <p:spTree>
      <p:nvGrpSpPr>
        <p:cNvPr id="1" name=""/>
        <p:cNvGrpSpPr/>
        <p:nvPr/>
      </p:nvGrpSpPr>
      <p:grpSpPr>
        <a:xfrm>
          <a:off x="0" y="0"/>
          <a:ext cx="0" cy="0"/>
          <a:chOff x="0" y="0"/>
          <a:chExt cx="0" cy="0"/>
        </a:xfrm>
      </p:grpSpPr>
      <p:pic>
        <p:nvPicPr>
          <p:cNvPr id="4" name="Picture 3" descr="A screenshot of a computer code&#10;&#10;Description automatically generated">
            <a:extLst>
              <a:ext uri="{FF2B5EF4-FFF2-40B4-BE49-F238E27FC236}">
                <a16:creationId xmlns:a16="http://schemas.microsoft.com/office/drawing/2014/main" id="{ED264802-E6DF-C261-F56F-F05CB6F14DBF}"/>
              </a:ext>
            </a:extLst>
          </p:cNvPr>
          <p:cNvPicPr>
            <a:picLocks noChangeAspect="1"/>
          </p:cNvPicPr>
          <p:nvPr/>
        </p:nvPicPr>
        <p:blipFill rotWithShape="1">
          <a:blip r:embed="rId2"/>
          <a:srcRect l="561" t="-70" r="-56" b="-8"/>
          <a:stretch/>
        </p:blipFill>
        <p:spPr>
          <a:xfrm>
            <a:off x="2643221" y="4762"/>
            <a:ext cx="9457974" cy="6844282"/>
          </a:xfrm>
          <a:prstGeom prst="rect">
            <a:avLst/>
          </a:prstGeom>
        </p:spPr>
      </p:pic>
      <p:cxnSp>
        <p:nvCxnSpPr>
          <p:cNvPr id="6" name="Straight Arrow Connector 5">
            <a:extLst>
              <a:ext uri="{FF2B5EF4-FFF2-40B4-BE49-F238E27FC236}">
                <a16:creationId xmlns:a16="http://schemas.microsoft.com/office/drawing/2014/main" id="{37525334-0968-13A2-4B3D-5FFF24F76F5F}"/>
              </a:ext>
            </a:extLst>
          </p:cNvPr>
          <p:cNvCxnSpPr/>
          <p:nvPr/>
        </p:nvCxnSpPr>
        <p:spPr>
          <a:xfrm>
            <a:off x="1987592" y="1737148"/>
            <a:ext cx="1055077" cy="772656"/>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C4CFD23-80C2-744C-7E93-E1EE73AF9FFE}"/>
              </a:ext>
            </a:extLst>
          </p:cNvPr>
          <p:cNvSpPr txBox="1"/>
          <p:nvPr/>
        </p:nvSpPr>
        <p:spPr>
          <a:xfrm>
            <a:off x="207818" y="996461"/>
            <a:ext cx="1897007" cy="955302"/>
          </a:xfrm>
          <a:prstGeom prst="rect">
            <a:avLst/>
          </a:prstGeom>
          <a:solidFill>
            <a:srgbClr val="FFC000"/>
          </a:solid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Custom training set for each pattern</a:t>
            </a:r>
          </a:p>
        </p:txBody>
      </p:sp>
      <p:sp>
        <p:nvSpPr>
          <p:cNvPr id="9" name="TextBox 8">
            <a:extLst>
              <a:ext uri="{FF2B5EF4-FFF2-40B4-BE49-F238E27FC236}">
                <a16:creationId xmlns:a16="http://schemas.microsoft.com/office/drawing/2014/main" id="{9B0A8D73-10BD-357C-4850-F44A6584C311}"/>
              </a:ext>
            </a:extLst>
          </p:cNvPr>
          <p:cNvSpPr txBox="1"/>
          <p:nvPr/>
        </p:nvSpPr>
        <p:spPr>
          <a:xfrm>
            <a:off x="202489" y="3026685"/>
            <a:ext cx="1897007" cy="923330"/>
          </a:xfrm>
          <a:prstGeom prst="rect">
            <a:avLst/>
          </a:prstGeom>
          <a:solidFill>
            <a:srgbClr val="FFC000"/>
          </a:solid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have already found all the patterns</a:t>
            </a:r>
          </a:p>
        </p:txBody>
      </p:sp>
      <p:sp>
        <p:nvSpPr>
          <p:cNvPr id="11" name="Rectangle 10">
            <a:extLst>
              <a:ext uri="{FF2B5EF4-FFF2-40B4-BE49-F238E27FC236}">
                <a16:creationId xmlns:a16="http://schemas.microsoft.com/office/drawing/2014/main" id="{E215705E-B609-215E-7C39-81DA3927EE36}"/>
              </a:ext>
            </a:extLst>
          </p:cNvPr>
          <p:cNvSpPr/>
          <p:nvPr/>
        </p:nvSpPr>
        <p:spPr>
          <a:xfrm>
            <a:off x="4987636" y="3053328"/>
            <a:ext cx="1385455" cy="335706"/>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9AE890-B1E1-E677-66BE-60E8F37599E9}"/>
              </a:ext>
            </a:extLst>
          </p:cNvPr>
          <p:cNvSpPr/>
          <p:nvPr/>
        </p:nvSpPr>
        <p:spPr>
          <a:xfrm>
            <a:off x="4726531" y="4188335"/>
            <a:ext cx="1960951" cy="207818"/>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4AAC95E-61B2-01DD-5758-C373D20898E7}"/>
              </a:ext>
            </a:extLst>
          </p:cNvPr>
          <p:cNvCxnSpPr>
            <a:cxnSpLocks/>
          </p:cNvCxnSpPr>
          <p:nvPr/>
        </p:nvCxnSpPr>
        <p:spPr>
          <a:xfrm>
            <a:off x="2008907" y="3303778"/>
            <a:ext cx="2690979" cy="863242"/>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A131950-1B24-010E-1C99-31DCCDFA065F}"/>
              </a:ext>
            </a:extLst>
          </p:cNvPr>
          <p:cNvCxnSpPr>
            <a:cxnSpLocks/>
          </p:cNvCxnSpPr>
          <p:nvPr/>
        </p:nvCxnSpPr>
        <p:spPr>
          <a:xfrm flipV="1">
            <a:off x="2003579" y="3229175"/>
            <a:ext cx="2877481" cy="69273"/>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2A15D72E-67DB-233F-B656-39B6D111D866}"/>
              </a:ext>
            </a:extLst>
          </p:cNvPr>
          <p:cNvSpPr/>
          <p:nvPr/>
        </p:nvSpPr>
        <p:spPr>
          <a:xfrm>
            <a:off x="4007160" y="5888181"/>
            <a:ext cx="1081721" cy="229132"/>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39209D6-622F-7F8B-0089-994B38E17E4B}"/>
              </a:ext>
            </a:extLst>
          </p:cNvPr>
          <p:cNvSpPr txBox="1"/>
          <p:nvPr/>
        </p:nvSpPr>
        <p:spPr>
          <a:xfrm>
            <a:off x="346363" y="4966321"/>
            <a:ext cx="1897007" cy="923330"/>
          </a:xfrm>
          <a:prstGeom prst="rect">
            <a:avLst/>
          </a:prstGeom>
          <a:solidFill>
            <a:srgbClr val="FFC000"/>
          </a:solid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have already computed all the embeddings</a:t>
            </a:r>
          </a:p>
        </p:txBody>
      </p:sp>
      <p:cxnSp>
        <p:nvCxnSpPr>
          <p:cNvPr id="17" name="Straight Arrow Connector 16">
            <a:extLst>
              <a:ext uri="{FF2B5EF4-FFF2-40B4-BE49-F238E27FC236}">
                <a16:creationId xmlns:a16="http://schemas.microsoft.com/office/drawing/2014/main" id="{BDBABFC1-BCE8-2895-B1B6-C4041BD4D116}"/>
              </a:ext>
            </a:extLst>
          </p:cNvPr>
          <p:cNvCxnSpPr>
            <a:cxnSpLocks/>
          </p:cNvCxnSpPr>
          <p:nvPr/>
        </p:nvCxnSpPr>
        <p:spPr>
          <a:xfrm>
            <a:off x="2110151" y="5456561"/>
            <a:ext cx="1891679" cy="506222"/>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F175CDD-A36D-1928-BBF3-CCBBD5B6B92D}"/>
              </a:ext>
            </a:extLst>
          </p:cNvPr>
          <p:cNvSpPr/>
          <p:nvPr/>
        </p:nvSpPr>
        <p:spPr>
          <a:xfrm>
            <a:off x="3058657" y="2270013"/>
            <a:ext cx="8930853" cy="420964"/>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794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3977D-5958-EAD2-2D60-37CABCD48504}"/>
              </a:ext>
            </a:extLst>
          </p:cNvPr>
          <p:cNvSpPr>
            <a:spLocks noGrp="1"/>
          </p:cNvSpPr>
          <p:nvPr>
            <p:ph type="title"/>
          </p:nvPr>
        </p:nvSpPr>
        <p:spPr>
          <a:xfrm>
            <a:off x="836735" y="141777"/>
            <a:ext cx="10515600" cy="869584"/>
          </a:xfrm>
        </p:spPr>
        <p:txBody>
          <a:bodyPr>
            <a:normAutofit fontScale="90000"/>
          </a:bodyPr>
          <a:lstStyle/>
          <a:p>
            <a:pPr algn="ctr"/>
            <a:r>
              <a:rPr lang="en-US"/>
              <a:t>Train all the pattern models</a:t>
            </a:r>
          </a:p>
        </p:txBody>
      </p:sp>
      <p:pic>
        <p:nvPicPr>
          <p:cNvPr id="3" name="Picture 2" descr="A screenshot of a computer code&#10;&#10;Description automatically generated">
            <a:extLst>
              <a:ext uri="{FF2B5EF4-FFF2-40B4-BE49-F238E27FC236}">
                <a16:creationId xmlns:a16="http://schemas.microsoft.com/office/drawing/2014/main" id="{D8471431-8E82-9A06-FF63-FB9C853E3B12}"/>
              </a:ext>
            </a:extLst>
          </p:cNvPr>
          <p:cNvPicPr>
            <a:picLocks noChangeAspect="1"/>
          </p:cNvPicPr>
          <p:nvPr/>
        </p:nvPicPr>
        <p:blipFill>
          <a:blip r:embed="rId2"/>
          <a:stretch>
            <a:fillRect/>
          </a:stretch>
        </p:blipFill>
        <p:spPr>
          <a:xfrm>
            <a:off x="0" y="1761890"/>
            <a:ext cx="12192000" cy="3334221"/>
          </a:xfrm>
          <a:prstGeom prst="rect">
            <a:avLst/>
          </a:prstGeom>
        </p:spPr>
      </p:pic>
    </p:spTree>
    <p:extLst>
      <p:ext uri="{BB962C8B-B14F-4D97-AF65-F5344CB8AC3E}">
        <p14:creationId xmlns:p14="http://schemas.microsoft.com/office/powerpoint/2010/main" val="3065855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EAC7-7A1E-8F4C-8147-0BE2748F8A31}"/>
              </a:ext>
            </a:extLst>
          </p:cNvPr>
          <p:cNvSpPr>
            <a:spLocks noGrp="1"/>
          </p:cNvSpPr>
          <p:nvPr>
            <p:ph type="title"/>
          </p:nvPr>
        </p:nvSpPr>
        <p:spPr>
          <a:xfrm>
            <a:off x="-590" y="258552"/>
            <a:ext cx="12204995" cy="604914"/>
          </a:xfrm>
        </p:spPr>
        <p:txBody>
          <a:bodyPr>
            <a:normAutofit fontScale="90000"/>
          </a:bodyPr>
          <a:lstStyle/>
          <a:p>
            <a:pPr algn="ctr"/>
            <a:r>
              <a:rPr lang="en-US"/>
              <a:t>Performance of pattern models on a test set </a:t>
            </a:r>
            <a:br>
              <a:rPr lang="en-US">
                <a:ea typeface="+mj-lt"/>
                <a:cs typeface="+mj-lt"/>
              </a:rPr>
            </a:br>
            <a:r>
              <a:rPr lang="en-US">
                <a:ea typeface="+mj-lt"/>
                <a:cs typeface="+mj-lt"/>
              </a:rPr>
              <a:t>hand-labelled for adverse events</a:t>
            </a:r>
            <a:endParaRPr lang="en-US"/>
          </a:p>
        </p:txBody>
      </p:sp>
      <p:pic>
        <p:nvPicPr>
          <p:cNvPr id="3" name="Picture 2" descr="A screenshot of a computer&#10;&#10;Description automatically generated">
            <a:extLst>
              <a:ext uri="{FF2B5EF4-FFF2-40B4-BE49-F238E27FC236}">
                <a16:creationId xmlns:a16="http://schemas.microsoft.com/office/drawing/2014/main" id="{064C21F4-93D1-E86E-6635-1404A3F13C24}"/>
              </a:ext>
            </a:extLst>
          </p:cNvPr>
          <p:cNvPicPr>
            <a:picLocks noChangeAspect="1"/>
          </p:cNvPicPr>
          <p:nvPr/>
        </p:nvPicPr>
        <p:blipFill>
          <a:blip r:embed="rId3"/>
          <a:stretch>
            <a:fillRect/>
          </a:stretch>
        </p:blipFill>
        <p:spPr>
          <a:xfrm>
            <a:off x="1781943" y="1212706"/>
            <a:ext cx="8632700" cy="5645294"/>
          </a:xfrm>
          <a:prstGeom prst="rect">
            <a:avLst/>
          </a:prstGeom>
        </p:spPr>
      </p:pic>
      <p:sp>
        <p:nvSpPr>
          <p:cNvPr id="4" name="Rectangle 3">
            <a:extLst>
              <a:ext uri="{FF2B5EF4-FFF2-40B4-BE49-F238E27FC236}">
                <a16:creationId xmlns:a16="http://schemas.microsoft.com/office/drawing/2014/main" id="{C5EC377D-57F7-414B-EE68-907D0E8FD24D}"/>
              </a:ext>
            </a:extLst>
          </p:cNvPr>
          <p:cNvSpPr/>
          <p:nvPr/>
        </p:nvSpPr>
        <p:spPr>
          <a:xfrm>
            <a:off x="9383790" y="4033804"/>
            <a:ext cx="1028432" cy="298405"/>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6989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E6CA2391-3205-8CB7-2126-180F6C0804B3}"/>
              </a:ext>
            </a:extLst>
          </p:cNvPr>
          <p:cNvPicPr>
            <a:picLocks noChangeAspect="1"/>
          </p:cNvPicPr>
          <p:nvPr/>
        </p:nvPicPr>
        <p:blipFill>
          <a:blip r:embed="rId2"/>
          <a:stretch>
            <a:fillRect/>
          </a:stretch>
        </p:blipFill>
        <p:spPr>
          <a:xfrm>
            <a:off x="0" y="40"/>
            <a:ext cx="12192000" cy="4282314"/>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3C189255-60AC-F7BA-6F2B-4293A405D56C}"/>
              </a:ext>
            </a:extLst>
          </p:cNvPr>
          <p:cNvPicPr>
            <a:picLocks noChangeAspect="1"/>
          </p:cNvPicPr>
          <p:nvPr/>
        </p:nvPicPr>
        <p:blipFill>
          <a:blip r:embed="rId3"/>
          <a:stretch>
            <a:fillRect/>
          </a:stretch>
        </p:blipFill>
        <p:spPr>
          <a:xfrm>
            <a:off x="0" y="4283731"/>
            <a:ext cx="12192000" cy="2845850"/>
          </a:xfrm>
          <a:prstGeom prst="rect">
            <a:avLst/>
          </a:prstGeom>
        </p:spPr>
      </p:pic>
      <p:sp>
        <p:nvSpPr>
          <p:cNvPr id="2" name="Title 1">
            <a:extLst>
              <a:ext uri="{FF2B5EF4-FFF2-40B4-BE49-F238E27FC236}">
                <a16:creationId xmlns:a16="http://schemas.microsoft.com/office/drawing/2014/main" id="{2448F0BF-6188-BD87-AAC5-0416B7D4827E}"/>
              </a:ext>
            </a:extLst>
          </p:cNvPr>
          <p:cNvSpPr>
            <a:spLocks noGrp="1"/>
          </p:cNvSpPr>
          <p:nvPr>
            <p:ph type="title"/>
          </p:nvPr>
        </p:nvSpPr>
        <p:spPr>
          <a:xfrm>
            <a:off x="7843873" y="240458"/>
            <a:ext cx="4183322" cy="492473"/>
          </a:xfrm>
          <a:solidFill>
            <a:schemeClr val="bg2"/>
          </a:solidFill>
        </p:spPr>
        <p:txBody>
          <a:bodyPr>
            <a:normAutofit fontScale="90000"/>
          </a:bodyPr>
          <a:lstStyle/>
          <a:p>
            <a:pPr algn="ctr"/>
            <a:r>
              <a:rPr lang="en-US"/>
              <a:t>Extract model data</a:t>
            </a:r>
          </a:p>
        </p:txBody>
      </p:sp>
    </p:spTree>
    <p:extLst>
      <p:ext uri="{BB962C8B-B14F-4D97-AF65-F5344CB8AC3E}">
        <p14:creationId xmlns:p14="http://schemas.microsoft.com/office/powerpoint/2010/main" val="382275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9FB"/>
        </a:solidFill>
        <a:effectLst/>
      </p:bgPr>
    </p:bg>
    <p:spTree>
      <p:nvGrpSpPr>
        <p:cNvPr id="1" name=""/>
        <p:cNvGrpSpPr/>
        <p:nvPr/>
      </p:nvGrpSpPr>
      <p:grpSpPr>
        <a:xfrm>
          <a:off x="0" y="0"/>
          <a:ext cx="0" cy="0"/>
          <a:chOff x="0" y="0"/>
          <a:chExt cx="0" cy="0"/>
        </a:xfrm>
      </p:grpSpPr>
      <p:pic>
        <p:nvPicPr>
          <p:cNvPr id="3" name="Picture 2" descr="A screenshot of a computer code&#10;&#10;Description automatically generated">
            <a:extLst>
              <a:ext uri="{FF2B5EF4-FFF2-40B4-BE49-F238E27FC236}">
                <a16:creationId xmlns:a16="http://schemas.microsoft.com/office/drawing/2014/main" id="{F4AFAE6E-588E-109D-83C5-CD3AE6ADFA65}"/>
              </a:ext>
            </a:extLst>
          </p:cNvPr>
          <p:cNvPicPr>
            <a:picLocks noChangeAspect="1"/>
          </p:cNvPicPr>
          <p:nvPr/>
        </p:nvPicPr>
        <p:blipFill>
          <a:blip r:embed="rId2"/>
          <a:stretch>
            <a:fillRect/>
          </a:stretch>
        </p:blipFill>
        <p:spPr>
          <a:xfrm>
            <a:off x="202590" y="0"/>
            <a:ext cx="11786820" cy="6858000"/>
          </a:xfrm>
          <a:prstGeom prst="rect">
            <a:avLst/>
          </a:prstGeom>
        </p:spPr>
      </p:pic>
      <p:sp>
        <p:nvSpPr>
          <p:cNvPr id="2" name="Title 1">
            <a:extLst>
              <a:ext uri="{FF2B5EF4-FFF2-40B4-BE49-F238E27FC236}">
                <a16:creationId xmlns:a16="http://schemas.microsoft.com/office/drawing/2014/main" id="{2A776DEF-1D68-A085-7FF8-236511EFF75C}"/>
              </a:ext>
            </a:extLst>
          </p:cNvPr>
          <p:cNvSpPr>
            <a:spLocks noGrp="1"/>
          </p:cNvSpPr>
          <p:nvPr>
            <p:ph type="title"/>
          </p:nvPr>
        </p:nvSpPr>
        <p:spPr>
          <a:xfrm>
            <a:off x="7932023" y="711694"/>
            <a:ext cx="3847079" cy="713178"/>
          </a:xfrm>
          <a:solidFill>
            <a:schemeClr val="bg2"/>
          </a:solidFill>
        </p:spPr>
        <p:txBody>
          <a:bodyPr/>
          <a:lstStyle/>
          <a:p>
            <a:pPr algn="ctr"/>
            <a:r>
              <a:rPr lang="en-US"/>
              <a:t>Vector search</a:t>
            </a:r>
          </a:p>
        </p:txBody>
      </p:sp>
      <p:sp>
        <p:nvSpPr>
          <p:cNvPr id="4" name="Rectangle 3">
            <a:extLst>
              <a:ext uri="{FF2B5EF4-FFF2-40B4-BE49-F238E27FC236}">
                <a16:creationId xmlns:a16="http://schemas.microsoft.com/office/drawing/2014/main" id="{E4862CC4-C625-901A-79EB-ADAC863D7CF3}"/>
              </a:ext>
            </a:extLst>
          </p:cNvPr>
          <p:cNvSpPr/>
          <p:nvPr/>
        </p:nvSpPr>
        <p:spPr>
          <a:xfrm>
            <a:off x="2131469" y="2930769"/>
            <a:ext cx="373007" cy="618125"/>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DB645B43-BF27-0B4E-334F-18BD92B8100A}"/>
              </a:ext>
            </a:extLst>
          </p:cNvPr>
          <p:cNvCxnSpPr/>
          <p:nvPr/>
        </p:nvCxnSpPr>
        <p:spPr>
          <a:xfrm flipH="1" flipV="1">
            <a:off x="2531116" y="3351734"/>
            <a:ext cx="1955624" cy="703386"/>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332BA88-0917-A48E-5604-3C2901AB7CDC}"/>
              </a:ext>
            </a:extLst>
          </p:cNvPr>
          <p:cNvSpPr txBox="1"/>
          <p:nvPr/>
        </p:nvSpPr>
        <p:spPr>
          <a:xfrm>
            <a:off x="4513384" y="3703426"/>
            <a:ext cx="1897007" cy="646331"/>
          </a:xfrm>
          <a:prstGeom prst="rect">
            <a:avLst/>
          </a:prstGeom>
          <a:solidFill>
            <a:srgbClr val="FFC000"/>
          </a:solid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Inner product of two vectors</a:t>
            </a:r>
          </a:p>
        </p:txBody>
      </p:sp>
      <p:sp>
        <p:nvSpPr>
          <p:cNvPr id="10" name="TextBox 9">
            <a:extLst>
              <a:ext uri="{FF2B5EF4-FFF2-40B4-BE49-F238E27FC236}">
                <a16:creationId xmlns:a16="http://schemas.microsoft.com/office/drawing/2014/main" id="{4ED1C631-74BD-8733-8CC4-63323A60A8C1}"/>
              </a:ext>
            </a:extLst>
          </p:cNvPr>
          <p:cNvSpPr txBox="1"/>
          <p:nvPr/>
        </p:nvSpPr>
        <p:spPr>
          <a:xfrm>
            <a:off x="2914784" y="777986"/>
            <a:ext cx="2547104" cy="646331"/>
          </a:xfrm>
          <a:prstGeom prst="rect">
            <a:avLst/>
          </a:prstGeom>
          <a:solidFill>
            <a:srgbClr val="FFC000"/>
          </a:solid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 foolishly named my </a:t>
            </a:r>
          </a:p>
          <a:p>
            <a:r>
              <a:rPr lang="en-US"/>
              <a:t>vector columns 'vector'</a:t>
            </a:r>
          </a:p>
        </p:txBody>
      </p:sp>
      <p:sp>
        <p:nvSpPr>
          <p:cNvPr id="12" name="Rectangle 11">
            <a:extLst>
              <a:ext uri="{FF2B5EF4-FFF2-40B4-BE49-F238E27FC236}">
                <a16:creationId xmlns:a16="http://schemas.microsoft.com/office/drawing/2014/main" id="{8D51A10B-F872-54B3-B37A-B390C98BE828}"/>
              </a:ext>
            </a:extLst>
          </p:cNvPr>
          <p:cNvSpPr/>
          <p:nvPr/>
        </p:nvSpPr>
        <p:spPr>
          <a:xfrm>
            <a:off x="6559595" y="1785105"/>
            <a:ext cx="1358810" cy="266434"/>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9A9EBEC-5648-8A4A-4C09-D51703688058}"/>
              </a:ext>
            </a:extLst>
          </p:cNvPr>
          <p:cNvSpPr txBox="1"/>
          <p:nvPr/>
        </p:nvSpPr>
        <p:spPr>
          <a:xfrm>
            <a:off x="8179510" y="2099497"/>
            <a:ext cx="2344614" cy="656897"/>
          </a:xfrm>
          <a:prstGeom prst="rect">
            <a:avLst/>
          </a:prstGeom>
          <a:solidFill>
            <a:srgbClr val="FFC000"/>
          </a:solid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There is also a data type named 'vector'</a:t>
            </a:r>
          </a:p>
        </p:txBody>
      </p:sp>
      <p:cxnSp>
        <p:nvCxnSpPr>
          <p:cNvPr id="14" name="Straight Arrow Connector 13">
            <a:extLst>
              <a:ext uri="{FF2B5EF4-FFF2-40B4-BE49-F238E27FC236}">
                <a16:creationId xmlns:a16="http://schemas.microsoft.com/office/drawing/2014/main" id="{FA9CA03B-4554-56AA-7761-C2332B75072A}"/>
              </a:ext>
            </a:extLst>
          </p:cNvPr>
          <p:cNvCxnSpPr>
            <a:cxnSpLocks/>
          </p:cNvCxnSpPr>
          <p:nvPr/>
        </p:nvCxnSpPr>
        <p:spPr>
          <a:xfrm flipH="1" flipV="1">
            <a:off x="7950374" y="2051539"/>
            <a:ext cx="351693" cy="378336"/>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24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9CFB-3FA3-B185-D40F-8E781D4C50A4}"/>
              </a:ext>
            </a:extLst>
          </p:cNvPr>
          <p:cNvSpPr>
            <a:spLocks noGrp="1"/>
          </p:cNvSpPr>
          <p:nvPr>
            <p:ph type="title"/>
          </p:nvPr>
        </p:nvSpPr>
        <p:spPr>
          <a:xfrm>
            <a:off x="838200" y="365125"/>
            <a:ext cx="10515600" cy="768972"/>
          </a:xfrm>
        </p:spPr>
        <p:txBody>
          <a:bodyPr/>
          <a:lstStyle/>
          <a:p>
            <a:pPr algn="ctr"/>
            <a:r>
              <a:rPr lang="en-US"/>
              <a:t>Outline</a:t>
            </a:r>
          </a:p>
        </p:txBody>
      </p:sp>
      <p:sp>
        <p:nvSpPr>
          <p:cNvPr id="3" name="Content Placeholder 2">
            <a:extLst>
              <a:ext uri="{FF2B5EF4-FFF2-40B4-BE49-F238E27FC236}">
                <a16:creationId xmlns:a16="http://schemas.microsoft.com/office/drawing/2014/main" id="{3F42830F-BDF0-5460-818C-F33B21AFA158}"/>
              </a:ext>
            </a:extLst>
          </p:cNvPr>
          <p:cNvSpPr>
            <a:spLocks noGrp="1"/>
          </p:cNvSpPr>
          <p:nvPr>
            <p:ph idx="1"/>
          </p:nvPr>
        </p:nvSpPr>
        <p:spPr>
          <a:xfrm>
            <a:off x="1726095" y="1229278"/>
            <a:ext cx="9627705" cy="4947685"/>
          </a:xfrm>
        </p:spPr>
        <p:txBody>
          <a:bodyPr vert="horz" lIns="91440" tIns="45720" rIns="91440" bIns="45720" rtlCol="0" anchor="t">
            <a:normAutofit fontScale="92500" lnSpcReduction="20000"/>
          </a:bodyPr>
          <a:lstStyle/>
          <a:p>
            <a:r>
              <a:rPr lang="en-US">
                <a:latin typeface="Arial"/>
                <a:cs typeface="Arial"/>
              </a:rPr>
              <a:t>Training ML models on </a:t>
            </a:r>
            <a:r>
              <a:rPr lang="en-US" err="1">
                <a:latin typeface="Arial"/>
                <a:cs typeface="Arial"/>
              </a:rPr>
              <a:t>Pubmed</a:t>
            </a:r>
            <a:r>
              <a:rPr lang="en-US">
                <a:latin typeface="Arial"/>
                <a:cs typeface="Arial"/>
              </a:rPr>
              <a:t> data</a:t>
            </a:r>
            <a:endParaRPr lang="en-US">
              <a:latin typeface="Aptos" panose="020B0004020202020204"/>
              <a:cs typeface="Arial"/>
            </a:endParaRPr>
          </a:p>
          <a:p>
            <a:pPr lvl="1">
              <a:buFont typeface="Courier New" panose="020B0604020202020204" pitchFamily="34" charset="0"/>
              <a:buChar char="o"/>
            </a:pPr>
            <a:r>
              <a:rPr lang="en-US">
                <a:latin typeface="Arial"/>
                <a:cs typeface="Arial"/>
              </a:rPr>
              <a:t>ML = predicting labels from features</a:t>
            </a:r>
            <a:endParaRPr lang="en-US"/>
          </a:p>
          <a:p>
            <a:pPr lvl="1">
              <a:buFont typeface="Courier New" panose="020B0604020202020204" pitchFamily="34" charset="0"/>
              <a:buChar char="o"/>
            </a:pPr>
            <a:r>
              <a:rPr lang="en-US">
                <a:latin typeface="Arial"/>
                <a:cs typeface="Arial"/>
              </a:rPr>
              <a:t>Features from semantic embedding</a:t>
            </a:r>
          </a:p>
          <a:p>
            <a:pPr lvl="1">
              <a:buFont typeface="Courier New,monospace" panose="020B0604020202020204" pitchFamily="34" charset="0"/>
              <a:buChar char="o"/>
            </a:pPr>
            <a:r>
              <a:rPr lang="en-US">
                <a:latin typeface="Arial"/>
                <a:cs typeface="Arial"/>
              </a:rPr>
              <a:t>Labels from </a:t>
            </a:r>
            <a:r>
              <a:rPr lang="en-US">
                <a:solidFill>
                  <a:srgbClr val="C00000"/>
                </a:solidFill>
                <a:latin typeface="Arial"/>
                <a:cs typeface="Arial"/>
              </a:rPr>
              <a:t>section heading patterns</a:t>
            </a:r>
            <a:r>
              <a:rPr lang="en-US">
                <a:latin typeface="Arial"/>
                <a:cs typeface="Arial"/>
              </a:rPr>
              <a:t> or </a:t>
            </a:r>
            <a:r>
              <a:rPr lang="en-US" err="1">
                <a:solidFill>
                  <a:srgbClr val="C00000"/>
                </a:solidFill>
                <a:latin typeface="Arial"/>
                <a:cs typeface="Arial"/>
              </a:rPr>
              <a:t>MeSH</a:t>
            </a:r>
            <a:r>
              <a:rPr lang="en-US">
                <a:solidFill>
                  <a:srgbClr val="C00000"/>
                </a:solidFill>
                <a:latin typeface="Arial"/>
                <a:cs typeface="Arial"/>
              </a:rPr>
              <a:t> terms</a:t>
            </a:r>
          </a:p>
          <a:p>
            <a:r>
              <a:rPr lang="en-US">
                <a:latin typeface="Arial"/>
                <a:cs typeface="Arial"/>
              </a:rPr>
              <a:t>Mini-demo walkthrough</a:t>
            </a:r>
          </a:p>
          <a:p>
            <a:pPr lvl="1">
              <a:buFont typeface="Courier New" panose="020B0604020202020204" pitchFamily="34" charset="0"/>
              <a:buChar char="o"/>
            </a:pPr>
            <a:r>
              <a:rPr lang="en-US" err="1">
                <a:latin typeface="Arial"/>
                <a:cs typeface="Arial"/>
              </a:rPr>
              <a:t>RMarkdown</a:t>
            </a:r>
            <a:r>
              <a:rPr lang="en-US">
                <a:latin typeface="Arial"/>
                <a:cs typeface="Arial"/>
              </a:rPr>
              <a:t> document with demo dataset</a:t>
            </a:r>
          </a:p>
          <a:p>
            <a:pPr lvl="1">
              <a:buFont typeface="Courier New,monospace" panose="020B0604020202020204" pitchFamily="34" charset="0"/>
              <a:buChar char="o"/>
            </a:pPr>
            <a:r>
              <a:rPr lang="en-US">
                <a:latin typeface="Arial"/>
                <a:cs typeface="Arial"/>
              </a:rPr>
              <a:t>Logistic regression with </a:t>
            </a:r>
            <a:r>
              <a:rPr lang="en-US" err="1">
                <a:latin typeface="Arial"/>
                <a:cs typeface="Arial"/>
              </a:rPr>
              <a:t>cv.glmnet</a:t>
            </a:r>
            <a:endParaRPr lang="en-US">
              <a:latin typeface="Arial"/>
              <a:cs typeface="Arial"/>
            </a:endParaRPr>
          </a:p>
          <a:p>
            <a:pPr lvl="1">
              <a:buFont typeface="Courier New" panose="020B0604020202020204" pitchFamily="34" charset="0"/>
              <a:buChar char="o"/>
            </a:pPr>
            <a:r>
              <a:rPr lang="en-US">
                <a:latin typeface="Arial"/>
                <a:cs typeface="Arial"/>
              </a:rPr>
              <a:t>Representing concepts as coefficient unit vectors</a:t>
            </a:r>
          </a:p>
          <a:p>
            <a:pPr lvl="1">
              <a:buFont typeface="Courier New" panose="020B0604020202020204" pitchFamily="34" charset="0"/>
              <a:buChar char="o"/>
            </a:pPr>
            <a:r>
              <a:rPr lang="en-US">
                <a:latin typeface="Arial"/>
                <a:cs typeface="Arial"/>
              </a:rPr>
              <a:t>Prediction as search</a:t>
            </a:r>
          </a:p>
          <a:p>
            <a:r>
              <a:rPr lang="en-US">
                <a:latin typeface="Arial"/>
                <a:cs typeface="Arial"/>
              </a:rPr>
              <a:t>Engineering labels by refining section heading patterns (Jerry)</a:t>
            </a:r>
          </a:p>
          <a:p>
            <a:r>
              <a:rPr lang="en-US">
                <a:latin typeface="Arial"/>
                <a:cs typeface="Arial"/>
              </a:rPr>
              <a:t>Scaling up on </a:t>
            </a:r>
            <a:r>
              <a:rPr lang="en-US" err="1">
                <a:latin typeface="Arial"/>
                <a:cs typeface="Arial"/>
              </a:rPr>
              <a:t>postgres</a:t>
            </a:r>
            <a:endParaRPr lang="en-US">
              <a:latin typeface="Arial"/>
              <a:cs typeface="Arial"/>
            </a:endParaRPr>
          </a:p>
          <a:p>
            <a:pPr lvl="1">
              <a:buFont typeface="Courier New" panose="020B0604020202020204" pitchFamily="34" charset="0"/>
              <a:buChar char="o"/>
            </a:pPr>
            <a:r>
              <a:rPr lang="en-US" err="1">
                <a:latin typeface="Arial"/>
                <a:cs typeface="Arial"/>
              </a:rPr>
              <a:t>pgvector</a:t>
            </a:r>
            <a:r>
              <a:rPr lang="en-US">
                <a:latin typeface="Arial"/>
                <a:cs typeface="Arial"/>
              </a:rPr>
              <a:t>: vector search in SQL</a:t>
            </a:r>
          </a:p>
          <a:p>
            <a:r>
              <a:rPr lang="en-US">
                <a:latin typeface="Arial"/>
                <a:cs typeface="Arial"/>
              </a:rPr>
              <a:t>Predicting </a:t>
            </a:r>
            <a:r>
              <a:rPr lang="en-US" err="1">
                <a:latin typeface="Arial"/>
                <a:cs typeface="Arial"/>
              </a:rPr>
              <a:t>MeSH</a:t>
            </a:r>
            <a:r>
              <a:rPr lang="en-US">
                <a:latin typeface="Arial"/>
                <a:cs typeface="Arial"/>
              </a:rPr>
              <a:t> terms (Katherine)</a:t>
            </a:r>
          </a:p>
          <a:p>
            <a:pPr lvl="1">
              <a:buFont typeface="Courier New" panose="020B0604020202020204" pitchFamily="34" charset="0"/>
              <a:buChar char="o"/>
            </a:pPr>
            <a:r>
              <a:rPr lang="en-US">
                <a:latin typeface="Arial"/>
                <a:cs typeface="Arial"/>
              </a:rPr>
              <a:t>Finding new topics in old articles</a:t>
            </a:r>
          </a:p>
          <a:p>
            <a:pPr marL="457200" lvl="1" indent="0">
              <a:buNone/>
            </a:pPr>
            <a:endParaRPr lang="en-US"/>
          </a:p>
        </p:txBody>
      </p:sp>
      <p:sp>
        <p:nvSpPr>
          <p:cNvPr id="4" name="Star: 5 Points 3">
            <a:extLst>
              <a:ext uri="{FF2B5EF4-FFF2-40B4-BE49-F238E27FC236}">
                <a16:creationId xmlns:a16="http://schemas.microsoft.com/office/drawing/2014/main" id="{9F594A3A-3CFE-E6C9-8655-BE7FD5F98125}"/>
              </a:ext>
            </a:extLst>
          </p:cNvPr>
          <p:cNvSpPr/>
          <p:nvPr/>
        </p:nvSpPr>
        <p:spPr>
          <a:xfrm>
            <a:off x="11141102" y="4074600"/>
            <a:ext cx="424070" cy="357809"/>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tar: 5 Points 4">
            <a:extLst>
              <a:ext uri="{FF2B5EF4-FFF2-40B4-BE49-F238E27FC236}">
                <a16:creationId xmlns:a16="http://schemas.microsoft.com/office/drawing/2014/main" id="{B387BBAF-1349-F070-8023-F73FE365A291}"/>
              </a:ext>
            </a:extLst>
          </p:cNvPr>
          <p:cNvSpPr/>
          <p:nvPr/>
        </p:nvSpPr>
        <p:spPr>
          <a:xfrm>
            <a:off x="7240234" y="5151345"/>
            <a:ext cx="424070" cy="357809"/>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1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8F8884-E502-C97D-275F-E4FFCC5B4D1F}"/>
              </a:ext>
            </a:extLst>
          </p:cNvPr>
          <p:cNvPicPr>
            <a:picLocks noChangeAspect="1"/>
          </p:cNvPicPr>
          <p:nvPr/>
        </p:nvPicPr>
        <p:blipFill>
          <a:blip r:embed="rId2"/>
          <a:stretch>
            <a:fillRect/>
          </a:stretch>
        </p:blipFill>
        <p:spPr>
          <a:xfrm>
            <a:off x="2095135" y="370609"/>
            <a:ext cx="8005322" cy="5692553"/>
          </a:xfrm>
          <a:prstGeom prst="rect">
            <a:avLst/>
          </a:prstGeom>
        </p:spPr>
      </p:pic>
      <p:sp>
        <p:nvSpPr>
          <p:cNvPr id="3" name="TextBox 2">
            <a:extLst>
              <a:ext uri="{FF2B5EF4-FFF2-40B4-BE49-F238E27FC236}">
                <a16:creationId xmlns:a16="http://schemas.microsoft.com/office/drawing/2014/main" id="{CBABAA37-3EF5-B8C5-8CE9-5C5E7D3839D5}"/>
              </a:ext>
            </a:extLst>
          </p:cNvPr>
          <p:cNvSpPr txBox="1"/>
          <p:nvPr/>
        </p:nvSpPr>
        <p:spPr>
          <a:xfrm>
            <a:off x="365547" y="370874"/>
            <a:ext cx="116047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a:rPr>
              <a:t>with(</a:t>
            </a:r>
            <a:r>
              <a:rPr lang="en-US" err="1">
                <a:latin typeface="Consolas"/>
              </a:rPr>
              <a:t>scored_paragraphs</a:t>
            </a:r>
            <a:r>
              <a:rPr lang="en-US">
                <a:latin typeface="Consolas"/>
              </a:rPr>
              <a:t>, plot(ae8_score, tox4_score, </a:t>
            </a:r>
            <a:r>
              <a:rPr lang="en-US" err="1">
                <a:latin typeface="Consolas"/>
              </a:rPr>
              <a:t>pch</a:t>
            </a:r>
            <a:r>
              <a:rPr lang="en-US">
                <a:latin typeface="Consolas"/>
              </a:rPr>
              <a:t>='.'))</a:t>
            </a:r>
          </a:p>
        </p:txBody>
      </p:sp>
      <p:sp>
        <p:nvSpPr>
          <p:cNvPr id="4" name="TextBox 3">
            <a:extLst>
              <a:ext uri="{FF2B5EF4-FFF2-40B4-BE49-F238E27FC236}">
                <a16:creationId xmlns:a16="http://schemas.microsoft.com/office/drawing/2014/main" id="{0D997465-6B60-A198-2C05-1C79CE3B5008}"/>
              </a:ext>
            </a:extLst>
          </p:cNvPr>
          <p:cNvSpPr txBox="1"/>
          <p:nvPr/>
        </p:nvSpPr>
        <p:spPr>
          <a:xfrm>
            <a:off x="365548" y="5875393"/>
            <a:ext cx="1146090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nsolas"/>
              </a:rPr>
              <a:t>tox4_minus_ae8 &lt;- </a:t>
            </a:r>
            <a:r>
              <a:rPr lang="en-US" err="1">
                <a:latin typeface="Consolas"/>
              </a:rPr>
              <a:t>scored_paragraphs</a:t>
            </a:r>
            <a:r>
              <a:rPr lang="en-US">
                <a:latin typeface="Consolas"/>
              </a:rPr>
              <a:t> %&gt;% arrange(tox4_score - ae8_score) %&gt;% head(20)</a:t>
            </a:r>
          </a:p>
          <a:p>
            <a:endParaRPr lang="en-US">
              <a:latin typeface="Consolas"/>
              <a:ea typeface="+mn-lt"/>
              <a:cs typeface="+mn-lt"/>
            </a:endParaRPr>
          </a:p>
          <a:p>
            <a:r>
              <a:rPr lang="en-US">
                <a:ea typeface="+mn-lt"/>
                <a:cs typeface="+mn-lt"/>
              </a:rPr>
              <a:t>See workbook 'section_heading_patterns_results.xlsx', sheet 'tox4_minus_ae8'</a:t>
            </a:r>
            <a:endParaRPr lang="en-US"/>
          </a:p>
        </p:txBody>
      </p:sp>
    </p:spTree>
    <p:extLst>
      <p:ext uri="{BB962C8B-B14F-4D97-AF65-F5344CB8AC3E}">
        <p14:creationId xmlns:p14="http://schemas.microsoft.com/office/powerpoint/2010/main" val="204502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3249-E16D-698A-932A-60A8D89F4D09}"/>
              </a:ext>
            </a:extLst>
          </p:cNvPr>
          <p:cNvSpPr>
            <a:spLocks noGrp="1"/>
          </p:cNvSpPr>
          <p:nvPr>
            <p:ph type="title"/>
          </p:nvPr>
        </p:nvSpPr>
        <p:spPr>
          <a:xfrm>
            <a:off x="11236" y="19661"/>
            <a:ext cx="12161713" cy="796314"/>
          </a:xfrm>
        </p:spPr>
        <p:txBody>
          <a:bodyPr vert="horz" lIns="91440" tIns="45720" rIns="91440" bIns="45720" rtlCol="0" anchor="b">
            <a:noAutofit/>
          </a:bodyPr>
          <a:lstStyle/>
          <a:p>
            <a:pPr algn="ctr"/>
            <a:r>
              <a:rPr lang="en-US" sz="4000" dirty="0"/>
              <a:t>Find the top </a:t>
            </a:r>
            <a:r>
              <a:rPr lang="en-US" sz="4000" dirty="0" err="1"/>
              <a:t>MeSH</a:t>
            </a:r>
            <a:r>
              <a:rPr lang="en-US" sz="4000" dirty="0"/>
              <a:t> terms for a paragraph</a:t>
            </a:r>
          </a:p>
        </p:txBody>
      </p:sp>
      <p:pic>
        <p:nvPicPr>
          <p:cNvPr id="5" name="Picture 4" descr="A screenshot of a computer code&#10;&#10;Description automatically generated">
            <a:extLst>
              <a:ext uri="{FF2B5EF4-FFF2-40B4-BE49-F238E27FC236}">
                <a16:creationId xmlns:a16="http://schemas.microsoft.com/office/drawing/2014/main" id="{DED0FB79-EE3A-C57A-B77D-6D5F40868CBA}"/>
              </a:ext>
            </a:extLst>
          </p:cNvPr>
          <p:cNvPicPr>
            <a:picLocks noChangeAspect="1"/>
          </p:cNvPicPr>
          <p:nvPr/>
        </p:nvPicPr>
        <p:blipFill>
          <a:blip r:embed="rId2"/>
          <a:stretch>
            <a:fillRect/>
          </a:stretch>
        </p:blipFill>
        <p:spPr>
          <a:xfrm>
            <a:off x="0" y="1371213"/>
            <a:ext cx="12192000" cy="4115574"/>
          </a:xfrm>
          <a:prstGeom prst="rect">
            <a:avLst/>
          </a:prstGeom>
        </p:spPr>
      </p:pic>
    </p:spTree>
    <p:extLst>
      <p:ext uri="{BB962C8B-B14F-4D97-AF65-F5344CB8AC3E}">
        <p14:creationId xmlns:p14="http://schemas.microsoft.com/office/powerpoint/2010/main" val="4294656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3249-E16D-698A-932A-60A8D89F4D09}"/>
              </a:ext>
            </a:extLst>
          </p:cNvPr>
          <p:cNvSpPr>
            <a:spLocks noGrp="1"/>
          </p:cNvSpPr>
          <p:nvPr>
            <p:ph type="title"/>
          </p:nvPr>
        </p:nvSpPr>
        <p:spPr>
          <a:xfrm>
            <a:off x="11236" y="19661"/>
            <a:ext cx="12161713" cy="796314"/>
          </a:xfrm>
        </p:spPr>
        <p:txBody>
          <a:bodyPr/>
          <a:lstStyle/>
          <a:p>
            <a:pPr algn="ctr"/>
            <a:r>
              <a:rPr lang="en-US" sz="4000" dirty="0"/>
              <a:t>Find the top </a:t>
            </a:r>
            <a:r>
              <a:rPr lang="en-US" sz="4000" err="1"/>
              <a:t>MeSH</a:t>
            </a:r>
            <a:r>
              <a:rPr lang="en-US" sz="4000" dirty="0"/>
              <a:t> terms for a paragraph</a:t>
            </a:r>
          </a:p>
        </p:txBody>
      </p:sp>
      <p:sp>
        <p:nvSpPr>
          <p:cNvPr id="3" name="TextBox 2">
            <a:extLst>
              <a:ext uri="{FF2B5EF4-FFF2-40B4-BE49-F238E27FC236}">
                <a16:creationId xmlns:a16="http://schemas.microsoft.com/office/drawing/2014/main" id="{E00CCC1E-4C80-7E72-86B8-4DCDB7ACE54D}"/>
              </a:ext>
            </a:extLst>
          </p:cNvPr>
          <p:cNvSpPr txBox="1"/>
          <p:nvPr/>
        </p:nvSpPr>
        <p:spPr>
          <a:xfrm>
            <a:off x="244578" y="1098755"/>
            <a:ext cx="11702843"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"Most coastal structures have been built in surf zones to protect coastal areas. In general, the transformation of waves in the surf zone is quite complicated and numerous hazards to coastal communities may be associated with such phenomena. Therefore, the behavior of waves in the surf zone should be carefully analyzed and predicted. Furthermore, an accurate analysis of deformed waves around coastal structures is directly related to the construction of economically sound and safe coastal structures because wave height plays an important role in determining the weight and shape of a levee body or armoring material. In this study, a numerical model using a large eddy simulation is employed to predict the runup heights of nonlinear waves that passed a submerged structure in the surf zone. Reduced runup heights are also predicted, and their characteristics in terms of wave reflection, transmission, and dissipation coefficients are investigated."</a:t>
            </a:r>
          </a:p>
        </p:txBody>
      </p:sp>
      <p:pic>
        <p:nvPicPr>
          <p:cNvPr id="4" name="Picture 3" descr="A white background with black text&#10;&#10;Description automatically generated">
            <a:extLst>
              <a:ext uri="{FF2B5EF4-FFF2-40B4-BE49-F238E27FC236}">
                <a16:creationId xmlns:a16="http://schemas.microsoft.com/office/drawing/2014/main" id="{B4D87EB0-F514-04A3-8949-4FD9FC4A1CFD}"/>
              </a:ext>
            </a:extLst>
          </p:cNvPr>
          <p:cNvPicPr>
            <a:picLocks noChangeAspect="1"/>
          </p:cNvPicPr>
          <p:nvPr/>
        </p:nvPicPr>
        <p:blipFill>
          <a:blip r:embed="rId2"/>
          <a:stretch>
            <a:fillRect/>
          </a:stretch>
        </p:blipFill>
        <p:spPr>
          <a:xfrm>
            <a:off x="2040194" y="3993754"/>
            <a:ext cx="7902678" cy="2735799"/>
          </a:xfrm>
          <a:prstGeom prst="rect">
            <a:avLst/>
          </a:prstGeom>
        </p:spPr>
      </p:pic>
    </p:spTree>
    <p:extLst>
      <p:ext uri="{BB962C8B-B14F-4D97-AF65-F5344CB8AC3E}">
        <p14:creationId xmlns:p14="http://schemas.microsoft.com/office/powerpoint/2010/main" val="2697954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3249-E16D-698A-932A-60A8D89F4D09}"/>
              </a:ext>
            </a:extLst>
          </p:cNvPr>
          <p:cNvSpPr>
            <a:spLocks noGrp="1"/>
          </p:cNvSpPr>
          <p:nvPr>
            <p:ph type="title"/>
          </p:nvPr>
        </p:nvSpPr>
        <p:spPr/>
        <p:txBody>
          <a:bodyPr/>
          <a:lstStyle/>
          <a:p>
            <a:r>
              <a:rPr lang="en-US" dirty="0"/>
              <a:t>How would you find the top matching paragraphs for a </a:t>
            </a:r>
            <a:r>
              <a:rPr lang="en-US" dirty="0" err="1"/>
              <a:t>MeSH</a:t>
            </a:r>
            <a:r>
              <a:rPr lang="en-US" dirty="0"/>
              <a:t> term?</a:t>
            </a:r>
          </a:p>
        </p:txBody>
      </p:sp>
    </p:spTree>
    <p:extLst>
      <p:ext uri="{BB962C8B-B14F-4D97-AF65-F5344CB8AC3E}">
        <p14:creationId xmlns:p14="http://schemas.microsoft.com/office/powerpoint/2010/main" val="2272531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0937-C168-27B9-70BE-180D5222843A}"/>
              </a:ext>
            </a:extLst>
          </p:cNvPr>
          <p:cNvSpPr>
            <a:spLocks noGrp="1"/>
          </p:cNvSpPr>
          <p:nvPr>
            <p:ph type="title"/>
          </p:nvPr>
        </p:nvSpPr>
        <p:spPr>
          <a:xfrm>
            <a:off x="1444171" y="1002166"/>
            <a:ext cx="9290958" cy="2172380"/>
          </a:xfrm>
        </p:spPr>
        <p:txBody>
          <a:bodyPr>
            <a:normAutofit/>
          </a:bodyPr>
          <a:lstStyle/>
          <a:p>
            <a:pPr algn="ctr"/>
            <a:r>
              <a:rPr lang="en-US" sz="5400">
                <a:latin typeface="Arial"/>
                <a:cs typeface="Arial"/>
              </a:rPr>
              <a:t>Predicting </a:t>
            </a:r>
            <a:r>
              <a:rPr lang="en-US" sz="5400" err="1">
                <a:latin typeface="Arial"/>
                <a:cs typeface="Arial"/>
              </a:rPr>
              <a:t>MeSH</a:t>
            </a:r>
            <a:r>
              <a:rPr lang="en-US" sz="5400">
                <a:latin typeface="Arial"/>
                <a:cs typeface="Arial"/>
              </a:rPr>
              <a:t> Terms</a:t>
            </a:r>
          </a:p>
        </p:txBody>
      </p:sp>
      <p:sp>
        <p:nvSpPr>
          <p:cNvPr id="3" name="Text Placeholder 2">
            <a:extLst>
              <a:ext uri="{FF2B5EF4-FFF2-40B4-BE49-F238E27FC236}">
                <a16:creationId xmlns:a16="http://schemas.microsoft.com/office/drawing/2014/main" id="{9F7CA0E8-AC03-8B67-7D79-002D44E4B621}"/>
              </a:ext>
            </a:extLst>
          </p:cNvPr>
          <p:cNvSpPr>
            <a:spLocks noGrp="1"/>
          </p:cNvSpPr>
          <p:nvPr>
            <p:ph type="body" idx="1"/>
          </p:nvPr>
        </p:nvSpPr>
        <p:spPr/>
        <p:txBody>
          <a:bodyPr vert="horz" lIns="91440" tIns="45720" rIns="91440" bIns="45720" rtlCol="0" anchor="t">
            <a:normAutofit/>
          </a:bodyPr>
          <a:lstStyle/>
          <a:p>
            <a:pPr algn="ctr"/>
            <a:r>
              <a:rPr lang="en-US"/>
              <a:t>Katherine Gundling, MD</a:t>
            </a:r>
          </a:p>
        </p:txBody>
      </p:sp>
    </p:spTree>
    <p:extLst>
      <p:ext uri="{BB962C8B-B14F-4D97-AF65-F5344CB8AC3E}">
        <p14:creationId xmlns:p14="http://schemas.microsoft.com/office/powerpoint/2010/main" val="3705200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B2406-0205-560C-5961-FF738DC34480}"/>
              </a:ext>
            </a:extLst>
          </p:cNvPr>
          <p:cNvSpPr>
            <a:spLocks noGrp="1"/>
          </p:cNvSpPr>
          <p:nvPr>
            <p:ph type="title"/>
          </p:nvPr>
        </p:nvSpPr>
        <p:spPr>
          <a:xfrm>
            <a:off x="836735" y="88045"/>
            <a:ext cx="10515600" cy="776775"/>
          </a:xfrm>
        </p:spPr>
        <p:txBody>
          <a:bodyPr/>
          <a:lstStyle/>
          <a:p>
            <a:pPr algn="ctr"/>
            <a:r>
              <a:rPr lang="en-US" sz="4000"/>
              <a:t>Selected </a:t>
            </a:r>
            <a:r>
              <a:rPr lang="en-US" sz="4000" err="1"/>
              <a:t>MeSH</a:t>
            </a:r>
            <a:r>
              <a:rPr lang="en-US" sz="4000"/>
              <a:t> terms added in 2022</a:t>
            </a:r>
          </a:p>
        </p:txBody>
      </p:sp>
      <p:sp>
        <p:nvSpPr>
          <p:cNvPr id="3" name="Text Placeholder 2">
            <a:extLst>
              <a:ext uri="{FF2B5EF4-FFF2-40B4-BE49-F238E27FC236}">
                <a16:creationId xmlns:a16="http://schemas.microsoft.com/office/drawing/2014/main" id="{44C3D8DB-E79B-BB2B-5BB5-9E3BA0F1FE56}"/>
              </a:ext>
            </a:extLst>
          </p:cNvPr>
          <p:cNvSpPr>
            <a:spLocks noGrp="1"/>
          </p:cNvSpPr>
          <p:nvPr>
            <p:ph type="body" idx="1"/>
          </p:nvPr>
        </p:nvSpPr>
        <p:spPr>
          <a:xfrm>
            <a:off x="377583" y="1223965"/>
            <a:ext cx="11438790" cy="5207608"/>
          </a:xfrm>
        </p:spPr>
        <p:txBody>
          <a:bodyPr vert="horz" lIns="91440" tIns="45720" rIns="91440" bIns="45720" rtlCol="0" anchor="t">
            <a:noAutofit/>
          </a:bodyPr>
          <a:lstStyle/>
          <a:p>
            <a:r>
              <a:rPr lang="en-US" sz="2000" b="1">
                <a:solidFill>
                  <a:schemeClr val="tx1"/>
                </a:solidFill>
                <a:latin typeface="Arial"/>
                <a:cs typeface="Arial"/>
              </a:rPr>
              <a:t>Health Inequities:</a:t>
            </a:r>
            <a:r>
              <a:rPr lang="en-US" sz="2000">
                <a:solidFill>
                  <a:schemeClr val="tx1"/>
                </a:solidFill>
                <a:latin typeface="Arial"/>
                <a:cs typeface="Arial"/>
              </a:rPr>
              <a:t> Differences in health status and in the distribution of health resources between different population groups, arising from the social conditions in which people are born, grow, live, work and age.</a:t>
            </a:r>
          </a:p>
          <a:p>
            <a:endParaRPr lang="en-US" sz="2000">
              <a:solidFill>
                <a:schemeClr val="tx1"/>
              </a:solidFill>
              <a:latin typeface="Arial"/>
              <a:cs typeface="Arial"/>
            </a:endParaRPr>
          </a:p>
          <a:p>
            <a:r>
              <a:rPr lang="en-US" sz="2000" b="1">
                <a:solidFill>
                  <a:schemeClr val="tx1"/>
                </a:solidFill>
                <a:latin typeface="Arial"/>
                <a:cs typeface="Arial"/>
              </a:rPr>
              <a:t>Brain-Gut Axis:</a:t>
            </a:r>
            <a:r>
              <a:rPr lang="en-US" sz="2000">
                <a:solidFill>
                  <a:schemeClr val="tx1"/>
                </a:solidFill>
                <a:latin typeface="Arial"/>
                <a:cs typeface="Arial"/>
              </a:rPr>
              <a:t> An interactive network between the GASTROINTESTINAL TRACT (gut) and the brain principally mediated through the ENTERIC NERVOUS SYSTEM. Control of the gut activities during stress, for instance, is mediated by activation of neuroendocrine hormones (e.g., CORTICOTROPIN-RELEASING FACTOR). Conversely, INTESTINAL MICROBIOTA associate with the CENTRAL NERVOUS SYSTEM through the axis via microorganism-derived products (e.g., UROCORTINS). Some functional GASTROINTESTINAL DISORDERS (e.g., IRRITABLE BOWEL SYNDROME) have dysregulated brain-gut axis.</a:t>
            </a:r>
          </a:p>
          <a:p>
            <a:endParaRPr lang="en-US" sz="2000">
              <a:solidFill>
                <a:schemeClr val="tx1"/>
              </a:solidFill>
              <a:latin typeface="Arial"/>
              <a:cs typeface="Arial"/>
            </a:endParaRPr>
          </a:p>
          <a:p>
            <a:r>
              <a:rPr lang="en-US" sz="2000" b="1">
                <a:solidFill>
                  <a:schemeClr val="tx1"/>
                </a:solidFill>
                <a:latin typeface="Arial"/>
                <a:cs typeface="Arial"/>
              </a:rPr>
              <a:t>mRNA Vaccines:</a:t>
            </a:r>
            <a:r>
              <a:rPr lang="en-US" sz="2000">
                <a:solidFill>
                  <a:schemeClr val="tx1"/>
                </a:solidFill>
                <a:latin typeface="Arial"/>
                <a:cs typeface="Arial"/>
              </a:rPr>
              <a:t> Vaccines formulated with recombinant mRNAs which are taken up by the host cells that translate the mRNA and present the translated proteins to the immune system as antigens in a manner similar to that which would occur during natural infection. This induces humoral and cellular immune responses against the encoded antigen.</a:t>
            </a:r>
          </a:p>
          <a:p>
            <a:endParaRPr lang="en-US" sz="2000">
              <a:solidFill>
                <a:srgbClr val="000000"/>
              </a:solidFill>
              <a:latin typeface="Arial"/>
              <a:cs typeface="Arial"/>
            </a:endParaRPr>
          </a:p>
          <a:p>
            <a:endParaRPr lang="en-US"/>
          </a:p>
        </p:txBody>
      </p:sp>
    </p:spTree>
    <p:extLst>
      <p:ext uri="{BB962C8B-B14F-4D97-AF65-F5344CB8AC3E}">
        <p14:creationId xmlns:p14="http://schemas.microsoft.com/office/powerpoint/2010/main" val="2804574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E7345B5-6179-0C1D-4CAF-34680A8EA8CD}"/>
              </a:ext>
            </a:extLst>
          </p:cNvPr>
          <p:cNvPicPr>
            <a:picLocks noChangeAspect="1"/>
          </p:cNvPicPr>
          <p:nvPr/>
        </p:nvPicPr>
        <p:blipFill rotWithShape="1">
          <a:blip r:embed="rId2"/>
          <a:srcRect l="-1" t="17300" r="3398" b="4850"/>
          <a:stretch/>
        </p:blipFill>
        <p:spPr>
          <a:xfrm>
            <a:off x="410102" y="453021"/>
            <a:ext cx="11371796" cy="5951957"/>
          </a:xfrm>
          <a:prstGeom prst="rect">
            <a:avLst/>
          </a:prstGeom>
        </p:spPr>
      </p:pic>
      <p:sp>
        <p:nvSpPr>
          <p:cNvPr id="7" name="Down Arrow 6">
            <a:extLst>
              <a:ext uri="{FF2B5EF4-FFF2-40B4-BE49-F238E27FC236}">
                <a16:creationId xmlns:a16="http://schemas.microsoft.com/office/drawing/2014/main" id="{D724D519-4B29-F09C-D057-2B2B99149906}"/>
              </a:ext>
            </a:extLst>
          </p:cNvPr>
          <p:cNvSpPr/>
          <p:nvPr/>
        </p:nvSpPr>
        <p:spPr>
          <a:xfrm>
            <a:off x="9038782" y="251791"/>
            <a:ext cx="197983" cy="610202"/>
          </a:xfrm>
          <a:prstGeom prst="dow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4012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4C92447-0261-2805-A40C-A6791FD5D4E3}"/>
              </a:ext>
            </a:extLst>
          </p:cNvPr>
          <p:cNvPicPr>
            <a:picLocks noChangeAspect="1"/>
          </p:cNvPicPr>
          <p:nvPr/>
        </p:nvPicPr>
        <p:blipFill rotWithShape="1">
          <a:blip r:embed="rId2"/>
          <a:srcRect l="1" t="17683" r="546" b="6911"/>
          <a:stretch/>
        </p:blipFill>
        <p:spPr>
          <a:xfrm>
            <a:off x="249455" y="490331"/>
            <a:ext cx="11703887" cy="5883966"/>
          </a:xfrm>
          <a:prstGeom prst="rect">
            <a:avLst/>
          </a:prstGeom>
        </p:spPr>
      </p:pic>
      <p:sp>
        <p:nvSpPr>
          <p:cNvPr id="5" name="Down Arrow 4">
            <a:extLst>
              <a:ext uri="{FF2B5EF4-FFF2-40B4-BE49-F238E27FC236}">
                <a16:creationId xmlns:a16="http://schemas.microsoft.com/office/drawing/2014/main" id="{E440EF80-9A21-E874-51B8-00EEE3141F5B}"/>
              </a:ext>
            </a:extLst>
          </p:cNvPr>
          <p:cNvSpPr/>
          <p:nvPr/>
        </p:nvSpPr>
        <p:spPr>
          <a:xfrm>
            <a:off x="7466628" y="293131"/>
            <a:ext cx="184731" cy="596348"/>
          </a:xfrm>
          <a:prstGeom prst="dow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952182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66AA8F1E-8480-8284-8B1F-BE9FA9A6FFD4}"/>
              </a:ext>
            </a:extLst>
          </p:cNvPr>
          <p:cNvPicPr>
            <a:picLocks noChangeAspect="1"/>
          </p:cNvPicPr>
          <p:nvPr/>
        </p:nvPicPr>
        <p:blipFill rotWithShape="1">
          <a:blip r:embed="rId2"/>
          <a:srcRect l="1" t="17171" r="-102" b="6875"/>
          <a:stretch/>
        </p:blipFill>
        <p:spPr>
          <a:xfrm>
            <a:off x="268856" y="453214"/>
            <a:ext cx="11654288" cy="5951572"/>
          </a:xfrm>
          <a:prstGeom prst="rect">
            <a:avLst/>
          </a:prstGeom>
        </p:spPr>
      </p:pic>
      <p:sp>
        <p:nvSpPr>
          <p:cNvPr id="7" name="Down Arrow 6">
            <a:extLst>
              <a:ext uri="{FF2B5EF4-FFF2-40B4-BE49-F238E27FC236}">
                <a16:creationId xmlns:a16="http://schemas.microsoft.com/office/drawing/2014/main" id="{760BA5F0-8B41-5119-E18B-69454CA7EC6C}"/>
              </a:ext>
            </a:extLst>
          </p:cNvPr>
          <p:cNvSpPr/>
          <p:nvPr/>
        </p:nvSpPr>
        <p:spPr>
          <a:xfrm>
            <a:off x="10906938" y="271670"/>
            <a:ext cx="184731" cy="649356"/>
          </a:xfrm>
          <a:prstGeom prst="dow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25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B2406-0205-560C-5961-FF738DC34480}"/>
              </a:ext>
            </a:extLst>
          </p:cNvPr>
          <p:cNvSpPr>
            <a:spLocks noGrp="1"/>
          </p:cNvSpPr>
          <p:nvPr>
            <p:ph type="title"/>
          </p:nvPr>
        </p:nvSpPr>
        <p:spPr>
          <a:xfrm>
            <a:off x="836735" y="88045"/>
            <a:ext cx="10515600" cy="776775"/>
          </a:xfrm>
        </p:spPr>
        <p:txBody>
          <a:bodyPr/>
          <a:lstStyle/>
          <a:p>
            <a:pPr algn="ctr"/>
            <a:r>
              <a:rPr lang="en-US" sz="4000"/>
              <a:t>What did the models find in 2015 articles?</a:t>
            </a:r>
          </a:p>
        </p:txBody>
      </p:sp>
      <p:sp>
        <p:nvSpPr>
          <p:cNvPr id="3" name="Text Placeholder 2">
            <a:extLst>
              <a:ext uri="{FF2B5EF4-FFF2-40B4-BE49-F238E27FC236}">
                <a16:creationId xmlns:a16="http://schemas.microsoft.com/office/drawing/2014/main" id="{44C3D8DB-E79B-BB2B-5BB5-9E3BA0F1FE56}"/>
              </a:ext>
            </a:extLst>
          </p:cNvPr>
          <p:cNvSpPr>
            <a:spLocks noGrp="1"/>
          </p:cNvSpPr>
          <p:nvPr>
            <p:ph type="body" idx="1"/>
          </p:nvPr>
        </p:nvSpPr>
        <p:spPr>
          <a:xfrm>
            <a:off x="377583" y="1223965"/>
            <a:ext cx="11438790" cy="5207608"/>
          </a:xfrm>
        </p:spPr>
        <p:txBody>
          <a:bodyPr vert="horz" lIns="91440" tIns="45720" rIns="91440" bIns="45720" rtlCol="0" anchor="t">
            <a:noAutofit/>
          </a:bodyPr>
          <a:lstStyle/>
          <a:p>
            <a:r>
              <a:rPr lang="en-US" sz="2000" b="1">
                <a:solidFill>
                  <a:schemeClr val="tx1"/>
                </a:solidFill>
                <a:latin typeface="Arial"/>
                <a:cs typeface="Arial"/>
              </a:rPr>
              <a:t>Health Inequities:</a:t>
            </a:r>
            <a:r>
              <a:rPr lang="en-US" sz="2000">
                <a:solidFill>
                  <a:schemeClr val="tx1"/>
                </a:solidFill>
                <a:latin typeface="Arial"/>
                <a:cs typeface="Arial"/>
              </a:rPr>
              <a:t> </a:t>
            </a:r>
          </a:p>
          <a:p>
            <a:endParaRPr lang="en-US" sz="2000">
              <a:solidFill>
                <a:schemeClr val="tx1"/>
              </a:solidFill>
              <a:latin typeface="Arial"/>
              <a:cs typeface="Arial"/>
            </a:endParaRPr>
          </a:p>
          <a:p>
            <a:r>
              <a:rPr lang="en-US" sz="2000" b="1">
                <a:solidFill>
                  <a:schemeClr val="tx1"/>
                </a:solidFill>
                <a:latin typeface="Arial"/>
                <a:cs typeface="Arial"/>
              </a:rPr>
              <a:t>Brain-Gut Axis:</a:t>
            </a:r>
            <a:r>
              <a:rPr lang="en-US" sz="2000">
                <a:solidFill>
                  <a:schemeClr val="tx1"/>
                </a:solidFill>
                <a:latin typeface="Arial"/>
                <a:cs typeface="Arial"/>
              </a:rPr>
              <a:t> </a:t>
            </a:r>
          </a:p>
          <a:p>
            <a:pPr marL="342900" indent="-342900">
              <a:buChar char="•"/>
            </a:pPr>
            <a:r>
              <a:rPr lang="en-US" sz="2000">
                <a:solidFill>
                  <a:schemeClr val="tx1"/>
                </a:solidFill>
                <a:latin typeface="Arial"/>
                <a:cs typeface="Arial"/>
              </a:rPr>
              <a:t>High scores generally were about interactions between gut and CNS.</a:t>
            </a:r>
          </a:p>
          <a:p>
            <a:pPr marL="342900" indent="-342900">
              <a:buChar char="•"/>
            </a:pPr>
            <a:r>
              <a:rPr lang="en-US" sz="2000">
                <a:solidFill>
                  <a:schemeClr val="tx1"/>
                </a:solidFill>
                <a:latin typeface="Arial"/>
                <a:cs typeface="Arial"/>
              </a:rPr>
              <a:t>Moderate scores were often about CNS or gut, but not both.</a:t>
            </a:r>
          </a:p>
          <a:p>
            <a:endParaRPr lang="en-US" sz="2000">
              <a:solidFill>
                <a:schemeClr val="tx1"/>
              </a:solidFill>
              <a:latin typeface="Arial"/>
              <a:cs typeface="Arial"/>
            </a:endParaRPr>
          </a:p>
          <a:p>
            <a:r>
              <a:rPr lang="en-US" sz="2000" b="1">
                <a:solidFill>
                  <a:schemeClr val="tx1"/>
                </a:solidFill>
                <a:latin typeface="Arial"/>
                <a:cs typeface="Arial"/>
              </a:rPr>
              <a:t>mRNA Vaccines:</a:t>
            </a:r>
            <a:r>
              <a:rPr lang="en-US" sz="2000">
                <a:solidFill>
                  <a:schemeClr val="tx1"/>
                </a:solidFill>
                <a:latin typeface="Arial"/>
                <a:cs typeface="Arial"/>
              </a:rPr>
              <a:t> </a:t>
            </a:r>
            <a:endParaRPr lang="en-US">
              <a:solidFill>
                <a:schemeClr val="tx1"/>
              </a:solidFill>
            </a:endParaRPr>
          </a:p>
          <a:p>
            <a:pPr marL="342900" indent="-342900">
              <a:buChar char="•"/>
            </a:pPr>
            <a:r>
              <a:rPr lang="en-US" sz="2000">
                <a:solidFill>
                  <a:schemeClr val="tx1"/>
                </a:solidFill>
                <a:latin typeface="Arial"/>
                <a:cs typeface="Arial"/>
              </a:rPr>
              <a:t>Overwhelmingly finds articles about clinical trials of vaccines, or measuring responses to vaccines.</a:t>
            </a:r>
          </a:p>
          <a:p>
            <a:pPr marL="342900" indent="-342900">
              <a:buChar char="•"/>
            </a:pPr>
            <a:r>
              <a:rPr lang="en-US" sz="2000">
                <a:solidFill>
                  <a:schemeClr val="tx1"/>
                </a:solidFill>
                <a:latin typeface="Arial"/>
                <a:cs typeface="Arial"/>
              </a:rPr>
              <a:t>Example of bias in training data: </a:t>
            </a:r>
            <a:r>
              <a:rPr lang="en-US" sz="2000" err="1">
                <a:solidFill>
                  <a:schemeClr val="tx1"/>
                </a:solidFill>
                <a:latin typeface="Arial"/>
                <a:cs typeface="Arial"/>
              </a:rPr>
              <a:t>postpandemic</a:t>
            </a:r>
            <a:r>
              <a:rPr lang="en-US" sz="2000">
                <a:solidFill>
                  <a:schemeClr val="tx1"/>
                </a:solidFill>
                <a:latin typeface="Arial"/>
                <a:cs typeface="Arial"/>
              </a:rPr>
              <a:t> articles tagged with mRNA vaccines are mostly clinical trials of Covid-19 vaccines, even though the definition of the term is biochemical.</a:t>
            </a:r>
          </a:p>
          <a:p>
            <a:pPr marL="342900" indent="-342900">
              <a:buChar char="•"/>
            </a:pPr>
            <a:r>
              <a:rPr lang="en-US" sz="2000">
                <a:solidFill>
                  <a:schemeClr val="tx1"/>
                </a:solidFill>
                <a:latin typeface="Arial"/>
                <a:cs typeface="Arial"/>
              </a:rPr>
              <a:t>Not good at finding basic research articles.</a:t>
            </a:r>
          </a:p>
          <a:p>
            <a:endParaRPr lang="en-US" sz="2000">
              <a:solidFill>
                <a:schemeClr val="tx1"/>
              </a:solidFill>
              <a:latin typeface="Arial"/>
              <a:cs typeface="Arial"/>
            </a:endParaRPr>
          </a:p>
        </p:txBody>
      </p:sp>
    </p:spTree>
    <p:extLst>
      <p:ext uri="{BB962C8B-B14F-4D97-AF65-F5344CB8AC3E}">
        <p14:creationId xmlns:p14="http://schemas.microsoft.com/office/powerpoint/2010/main" val="90850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0937-C168-27B9-70BE-180D5222843A}"/>
              </a:ext>
            </a:extLst>
          </p:cNvPr>
          <p:cNvSpPr>
            <a:spLocks noGrp="1"/>
          </p:cNvSpPr>
          <p:nvPr>
            <p:ph type="title"/>
          </p:nvPr>
        </p:nvSpPr>
        <p:spPr>
          <a:xfrm>
            <a:off x="837179" y="1187528"/>
            <a:ext cx="10515600" cy="2852737"/>
          </a:xfrm>
        </p:spPr>
        <p:txBody>
          <a:bodyPr>
            <a:normAutofit fontScale="90000"/>
          </a:bodyPr>
          <a:lstStyle/>
          <a:p>
            <a:pPr algn="ctr"/>
            <a:r>
              <a:rPr lang="en-US" sz="5400">
                <a:latin typeface="Arial"/>
                <a:cs typeface="Arial"/>
              </a:rPr>
              <a:t>Introduction</a:t>
            </a:r>
            <a:br>
              <a:rPr lang="en-US" sz="5400">
                <a:latin typeface="Arial"/>
                <a:cs typeface="Arial"/>
              </a:rPr>
            </a:br>
            <a:br>
              <a:rPr lang="en-US" sz="3600">
                <a:latin typeface="Arial"/>
                <a:cs typeface="Arial"/>
              </a:rPr>
            </a:br>
            <a:r>
              <a:rPr lang="en-US" sz="3600">
                <a:latin typeface="Arial"/>
                <a:cs typeface="Arial"/>
              </a:rPr>
              <a:t>Training ML models on </a:t>
            </a:r>
            <a:r>
              <a:rPr lang="en-US" sz="3600" err="1">
                <a:latin typeface="Arial"/>
                <a:cs typeface="Arial"/>
              </a:rPr>
              <a:t>Pubmed</a:t>
            </a:r>
            <a:r>
              <a:rPr lang="en-US" sz="3600">
                <a:latin typeface="Arial"/>
                <a:cs typeface="Arial"/>
              </a:rPr>
              <a:t> data</a:t>
            </a:r>
            <a:br>
              <a:rPr lang="en-US" sz="3600">
                <a:latin typeface="Arial"/>
                <a:cs typeface="Arial"/>
              </a:rPr>
            </a:br>
            <a:br>
              <a:rPr lang="en-US" sz="3600">
                <a:latin typeface="Arial"/>
                <a:cs typeface="Arial"/>
              </a:rPr>
            </a:br>
            <a:br>
              <a:rPr lang="en-US" sz="3600">
                <a:latin typeface="Arial"/>
                <a:cs typeface="Arial"/>
              </a:rPr>
            </a:br>
            <a:endParaRPr lang="en-US" sz="3600">
              <a:latin typeface="Arial"/>
              <a:cs typeface="Arial"/>
            </a:endParaRPr>
          </a:p>
        </p:txBody>
      </p:sp>
      <p:sp>
        <p:nvSpPr>
          <p:cNvPr id="3" name="Text Placeholder 2">
            <a:extLst>
              <a:ext uri="{FF2B5EF4-FFF2-40B4-BE49-F238E27FC236}">
                <a16:creationId xmlns:a16="http://schemas.microsoft.com/office/drawing/2014/main" id="{9F7CA0E8-AC03-8B67-7D79-002D44E4B621}"/>
              </a:ext>
            </a:extLst>
          </p:cNvPr>
          <p:cNvSpPr>
            <a:spLocks noGrp="1"/>
          </p:cNvSpPr>
          <p:nvPr>
            <p:ph type="body" idx="1"/>
          </p:nvPr>
        </p:nvSpPr>
        <p:spPr>
          <a:xfrm>
            <a:off x="837178" y="3140064"/>
            <a:ext cx="10515600" cy="775488"/>
          </a:xfrm>
        </p:spPr>
        <p:txBody>
          <a:bodyPr vert="horz" lIns="91440" tIns="45720" rIns="91440" bIns="45720" rtlCol="0" anchor="t">
            <a:normAutofit/>
          </a:bodyPr>
          <a:lstStyle/>
          <a:p>
            <a:pPr algn="ctr"/>
            <a:r>
              <a:rPr lang="en-US"/>
              <a:t>Robert Horton, PhD</a:t>
            </a:r>
          </a:p>
        </p:txBody>
      </p:sp>
      <p:sp>
        <p:nvSpPr>
          <p:cNvPr id="6" name="Text Placeholder 4">
            <a:extLst>
              <a:ext uri="{FF2B5EF4-FFF2-40B4-BE49-F238E27FC236}">
                <a16:creationId xmlns:a16="http://schemas.microsoft.com/office/drawing/2014/main" id="{3812972F-7B3B-8B35-61D8-4628004B97AB}"/>
              </a:ext>
            </a:extLst>
          </p:cNvPr>
          <p:cNvSpPr txBox="1">
            <a:spLocks/>
          </p:cNvSpPr>
          <p:nvPr/>
        </p:nvSpPr>
        <p:spPr>
          <a:xfrm>
            <a:off x="831850" y="4599233"/>
            <a:ext cx="10515600" cy="2096109"/>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ctr"/>
            <a:r>
              <a:rPr lang="en-US">
                <a:latin typeface="Consolas"/>
                <a:ea typeface="+mn-lt"/>
                <a:cs typeface="+mn-lt"/>
                <a:hlinkClick r:id="rId2"/>
              </a:rPr>
              <a:t>https://github.com/rmhorton/PMC_classifiers</a:t>
            </a:r>
            <a:endParaRPr lang="en-US">
              <a:latin typeface="Consolas"/>
              <a:ea typeface="+mn-lt"/>
              <a:cs typeface="+mn-lt"/>
            </a:endParaRPr>
          </a:p>
          <a:p>
            <a:pPr algn="ctr"/>
            <a:endParaRPr lang="en-US"/>
          </a:p>
          <a:p>
            <a:pPr algn="ctr"/>
            <a:endParaRPr lang="en-US"/>
          </a:p>
          <a:p>
            <a:pPr algn="ctr"/>
            <a:r>
              <a:rPr lang="en-US"/>
              <a:t>Download the mini-demo zip file from </a:t>
            </a:r>
            <a:r>
              <a:rPr lang="en-US">
                <a:hlinkClick r:id="rId3"/>
              </a:rPr>
              <a:t>Google Drive</a:t>
            </a:r>
          </a:p>
        </p:txBody>
      </p:sp>
    </p:spTree>
    <p:extLst>
      <p:ext uri="{BB962C8B-B14F-4D97-AF65-F5344CB8AC3E}">
        <p14:creationId xmlns:p14="http://schemas.microsoft.com/office/powerpoint/2010/main" val="2955169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9266FFF-4627-4B57-5A6A-087F01D29CC3}"/>
              </a:ext>
            </a:extLst>
          </p:cNvPr>
          <p:cNvPicPr>
            <a:picLocks noChangeAspect="1"/>
          </p:cNvPicPr>
          <p:nvPr/>
        </p:nvPicPr>
        <p:blipFill>
          <a:blip r:embed="rId2"/>
          <a:stretch>
            <a:fillRect/>
          </a:stretch>
        </p:blipFill>
        <p:spPr>
          <a:xfrm>
            <a:off x="0" y="1487299"/>
            <a:ext cx="12192000" cy="5094786"/>
          </a:xfrm>
          <a:prstGeom prst="rect">
            <a:avLst/>
          </a:prstGeom>
        </p:spPr>
      </p:pic>
      <p:sp>
        <p:nvSpPr>
          <p:cNvPr id="5" name="Title 1">
            <a:extLst>
              <a:ext uri="{FF2B5EF4-FFF2-40B4-BE49-F238E27FC236}">
                <a16:creationId xmlns:a16="http://schemas.microsoft.com/office/drawing/2014/main" id="{098AC768-B675-75E0-447A-B6EBBD396F74}"/>
              </a:ext>
            </a:extLst>
          </p:cNvPr>
          <p:cNvSpPr txBox="1">
            <a:spLocks/>
          </p:cNvSpPr>
          <p:nvPr/>
        </p:nvSpPr>
        <p:spPr>
          <a:xfrm>
            <a:off x="1449500" y="234837"/>
            <a:ext cx="9290958" cy="1106646"/>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latin typeface="Arial"/>
                <a:cs typeface="Arial"/>
              </a:rPr>
              <a:t>Models vs. Definitions</a:t>
            </a:r>
          </a:p>
        </p:txBody>
      </p:sp>
    </p:spTree>
    <p:extLst>
      <p:ext uri="{BB962C8B-B14F-4D97-AF65-F5344CB8AC3E}">
        <p14:creationId xmlns:p14="http://schemas.microsoft.com/office/powerpoint/2010/main" val="3123884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94E94-E18A-D7A4-30C9-BBB92C100570}"/>
              </a:ext>
            </a:extLst>
          </p:cNvPr>
          <p:cNvSpPr>
            <a:spLocks noGrp="1"/>
          </p:cNvSpPr>
          <p:nvPr>
            <p:ph type="title"/>
          </p:nvPr>
        </p:nvSpPr>
        <p:spPr>
          <a:xfrm>
            <a:off x="836735" y="2999276"/>
            <a:ext cx="10515600" cy="1167545"/>
          </a:xfrm>
        </p:spPr>
        <p:txBody>
          <a:bodyPr/>
          <a:lstStyle/>
          <a:p>
            <a:r>
              <a:rPr lang="en-US"/>
              <a:t>Next steps</a:t>
            </a:r>
          </a:p>
        </p:txBody>
      </p:sp>
    </p:spTree>
    <p:extLst>
      <p:ext uri="{BB962C8B-B14F-4D97-AF65-F5344CB8AC3E}">
        <p14:creationId xmlns:p14="http://schemas.microsoft.com/office/powerpoint/2010/main" val="3932337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F5C8-6171-CC5E-B5F0-0AD38DBBE191}"/>
              </a:ext>
            </a:extLst>
          </p:cNvPr>
          <p:cNvSpPr>
            <a:spLocks noGrp="1"/>
          </p:cNvSpPr>
          <p:nvPr>
            <p:ph type="title"/>
          </p:nvPr>
        </p:nvSpPr>
        <p:spPr>
          <a:xfrm>
            <a:off x="917109" y="569402"/>
            <a:ext cx="10515600" cy="1060084"/>
          </a:xfrm>
        </p:spPr>
        <p:txBody>
          <a:bodyPr/>
          <a:lstStyle/>
          <a:p>
            <a:r>
              <a:rPr lang="en-US"/>
              <a:t>Goals</a:t>
            </a:r>
          </a:p>
        </p:txBody>
      </p:sp>
      <p:sp>
        <p:nvSpPr>
          <p:cNvPr id="3" name="Text Placeholder 2">
            <a:extLst>
              <a:ext uri="{FF2B5EF4-FFF2-40B4-BE49-F238E27FC236}">
                <a16:creationId xmlns:a16="http://schemas.microsoft.com/office/drawing/2014/main" id="{27221225-BA45-77CA-39D0-0C818F8E7A5E}"/>
              </a:ext>
            </a:extLst>
          </p:cNvPr>
          <p:cNvSpPr>
            <a:spLocks noGrp="1"/>
          </p:cNvSpPr>
          <p:nvPr>
            <p:ph type="body" idx="1"/>
          </p:nvPr>
        </p:nvSpPr>
        <p:spPr>
          <a:xfrm>
            <a:off x="837179" y="2181348"/>
            <a:ext cx="10515600" cy="2970456"/>
          </a:xfrm>
        </p:spPr>
        <p:txBody>
          <a:bodyPr vert="horz" lIns="91440" tIns="45720" rIns="91440" bIns="45720" rtlCol="0" anchor="t">
            <a:normAutofit/>
          </a:bodyPr>
          <a:lstStyle/>
          <a:p>
            <a:pPr marL="342900" indent="-342900">
              <a:buChar char="•"/>
            </a:pPr>
            <a:r>
              <a:rPr lang="en-US">
                <a:solidFill>
                  <a:schemeClr val="tx1"/>
                </a:solidFill>
              </a:rPr>
              <a:t>Assess and document biases in </a:t>
            </a:r>
            <a:r>
              <a:rPr lang="en-US" err="1">
                <a:solidFill>
                  <a:schemeClr val="tx1"/>
                </a:solidFill>
              </a:rPr>
              <a:t>MeSH</a:t>
            </a:r>
            <a:r>
              <a:rPr lang="en-US">
                <a:solidFill>
                  <a:schemeClr val="tx1"/>
                </a:solidFill>
              </a:rPr>
              <a:t> term models</a:t>
            </a:r>
          </a:p>
          <a:p>
            <a:pPr marL="342900" indent="-342900">
              <a:buFont typeface="Arial,Sans-Serif" panose="020B0604020202020204" pitchFamily="34" charset="0"/>
              <a:buChar char="•"/>
            </a:pPr>
            <a:r>
              <a:rPr lang="en-US">
                <a:solidFill>
                  <a:schemeClr val="tx1"/>
                </a:solidFill>
                <a:latin typeface="Arial"/>
                <a:cs typeface="Arial"/>
              </a:rPr>
              <a:t>Train models on big datasets using GPU</a:t>
            </a:r>
          </a:p>
          <a:p>
            <a:pPr marL="342900" indent="-342900">
              <a:buChar char="•"/>
            </a:pPr>
            <a:r>
              <a:rPr lang="en-US">
                <a:solidFill>
                  <a:schemeClr val="tx1"/>
                </a:solidFill>
              </a:rPr>
              <a:t>How many </a:t>
            </a:r>
            <a:r>
              <a:rPr lang="en-US" err="1">
                <a:solidFill>
                  <a:schemeClr val="tx1"/>
                </a:solidFill>
              </a:rPr>
              <a:t>MeSH</a:t>
            </a:r>
            <a:r>
              <a:rPr lang="en-US">
                <a:solidFill>
                  <a:schemeClr val="tx1"/>
                </a:solidFill>
              </a:rPr>
              <a:t> terms can we predict reasonably?</a:t>
            </a:r>
          </a:p>
          <a:p>
            <a:pPr marL="342900" indent="-342900">
              <a:buChar char="•"/>
            </a:pPr>
            <a:r>
              <a:rPr lang="en-US">
                <a:solidFill>
                  <a:schemeClr val="tx1"/>
                </a:solidFill>
              </a:rPr>
              <a:t>Interpretable representation in '</a:t>
            </a:r>
            <a:r>
              <a:rPr lang="en-US" err="1">
                <a:solidFill>
                  <a:schemeClr val="tx1"/>
                </a:solidFill>
              </a:rPr>
              <a:t>MeSH</a:t>
            </a:r>
            <a:r>
              <a:rPr lang="en-US">
                <a:solidFill>
                  <a:schemeClr val="tx1"/>
                </a:solidFill>
              </a:rPr>
              <a:t> term space'</a:t>
            </a:r>
          </a:p>
        </p:txBody>
      </p:sp>
    </p:spTree>
    <p:extLst>
      <p:ext uri="{BB962C8B-B14F-4D97-AF65-F5344CB8AC3E}">
        <p14:creationId xmlns:p14="http://schemas.microsoft.com/office/powerpoint/2010/main" val="2413635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F5C8-6171-CC5E-B5F0-0AD38DBBE191}"/>
              </a:ext>
            </a:extLst>
          </p:cNvPr>
          <p:cNvSpPr>
            <a:spLocks noGrp="1"/>
          </p:cNvSpPr>
          <p:nvPr>
            <p:ph type="title"/>
          </p:nvPr>
        </p:nvSpPr>
        <p:spPr>
          <a:xfrm>
            <a:off x="837179" y="500129"/>
            <a:ext cx="10515600" cy="1060084"/>
          </a:xfrm>
        </p:spPr>
        <p:txBody>
          <a:bodyPr/>
          <a:lstStyle/>
          <a:p>
            <a:r>
              <a:rPr lang="en-US"/>
              <a:t>Issues</a:t>
            </a:r>
          </a:p>
        </p:txBody>
      </p:sp>
      <p:sp>
        <p:nvSpPr>
          <p:cNvPr id="3" name="Text Placeholder 2">
            <a:extLst>
              <a:ext uri="{FF2B5EF4-FFF2-40B4-BE49-F238E27FC236}">
                <a16:creationId xmlns:a16="http://schemas.microsoft.com/office/drawing/2014/main" id="{27221225-BA45-77CA-39D0-0C818F8E7A5E}"/>
              </a:ext>
            </a:extLst>
          </p:cNvPr>
          <p:cNvSpPr>
            <a:spLocks noGrp="1"/>
          </p:cNvSpPr>
          <p:nvPr>
            <p:ph type="body" idx="1"/>
          </p:nvPr>
        </p:nvSpPr>
        <p:spPr>
          <a:xfrm>
            <a:off x="837179" y="2064117"/>
            <a:ext cx="10515600" cy="2970456"/>
          </a:xfrm>
        </p:spPr>
        <p:txBody>
          <a:bodyPr vert="horz" lIns="91440" tIns="45720" rIns="91440" bIns="45720" rtlCol="0" anchor="t">
            <a:normAutofit lnSpcReduction="10000"/>
          </a:bodyPr>
          <a:lstStyle/>
          <a:p>
            <a:pPr marL="342900" indent="-342900">
              <a:buChar char="•"/>
            </a:pPr>
            <a:r>
              <a:rPr lang="en-US">
                <a:solidFill>
                  <a:schemeClr val="tx1"/>
                </a:solidFill>
              </a:rPr>
              <a:t>Exploding coefficients in </a:t>
            </a:r>
            <a:r>
              <a:rPr lang="en-US" err="1">
                <a:solidFill>
                  <a:schemeClr val="tx1"/>
                </a:solidFill>
              </a:rPr>
              <a:t>glmnet</a:t>
            </a:r>
            <a:endParaRPr lang="en-US">
              <a:solidFill>
                <a:schemeClr val="tx1"/>
              </a:solidFill>
            </a:endParaRPr>
          </a:p>
          <a:p>
            <a:pPr marL="342900" indent="-342900">
              <a:buChar char="•"/>
            </a:pPr>
            <a:r>
              <a:rPr lang="en-US">
                <a:solidFill>
                  <a:schemeClr val="tx1"/>
                </a:solidFill>
              </a:rPr>
              <a:t>Some records lost on XML import</a:t>
            </a:r>
          </a:p>
          <a:p>
            <a:pPr marL="342900" indent="-342900">
              <a:buChar char="•"/>
            </a:pPr>
            <a:r>
              <a:rPr lang="en-US">
                <a:solidFill>
                  <a:schemeClr val="tx1"/>
                </a:solidFill>
              </a:rPr>
              <a:t>Text not recovered from all markup languages (e.g., LaTeX)</a:t>
            </a:r>
          </a:p>
          <a:p>
            <a:pPr marL="342900" indent="-342900">
              <a:buChar char="•"/>
            </a:pPr>
            <a:r>
              <a:rPr lang="en-US">
                <a:solidFill>
                  <a:schemeClr val="tx1"/>
                </a:solidFill>
              </a:rPr>
              <a:t>Did not capture additional data from XML (filters for clinical trials, </a:t>
            </a:r>
            <a:r>
              <a:rPr lang="en-US" err="1">
                <a:solidFill>
                  <a:schemeClr val="tx1"/>
                </a:solidFill>
              </a:rPr>
              <a:t>etc</a:t>
            </a:r>
            <a:r>
              <a:rPr lang="en-US">
                <a:solidFill>
                  <a:schemeClr val="tx1"/>
                </a:solidFill>
              </a:rPr>
              <a:t>)</a:t>
            </a:r>
          </a:p>
          <a:p>
            <a:pPr marL="342900" indent="-342900">
              <a:buChar char="•"/>
            </a:pPr>
            <a:r>
              <a:rPr lang="en-US">
                <a:solidFill>
                  <a:schemeClr val="tx1"/>
                </a:solidFill>
              </a:rPr>
              <a:t>Dataset not kept up-to-date</a:t>
            </a:r>
          </a:p>
          <a:p>
            <a:pPr marL="342900" indent="-342900">
              <a:buChar char="•"/>
            </a:pPr>
            <a:r>
              <a:rPr lang="en-US">
                <a:solidFill>
                  <a:schemeClr val="tx1"/>
                </a:solidFill>
              </a:rPr>
              <a:t>Ignoring descriptor::qualifier interaction</a:t>
            </a:r>
          </a:p>
          <a:p>
            <a:pPr marL="342900" indent="-342900">
              <a:buChar char="•"/>
            </a:pPr>
            <a:r>
              <a:rPr lang="en-US" err="1">
                <a:solidFill>
                  <a:schemeClr val="tx1"/>
                </a:solidFill>
              </a:rPr>
              <a:t>MeSH</a:t>
            </a:r>
            <a:r>
              <a:rPr lang="en-US">
                <a:solidFill>
                  <a:schemeClr val="tx1"/>
                </a:solidFill>
              </a:rPr>
              <a:t> term negative controls may have sampling bias</a:t>
            </a:r>
          </a:p>
        </p:txBody>
      </p:sp>
    </p:spTree>
    <p:extLst>
      <p:ext uri="{BB962C8B-B14F-4D97-AF65-F5344CB8AC3E}">
        <p14:creationId xmlns:p14="http://schemas.microsoft.com/office/powerpoint/2010/main" val="3139235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0937-C168-27B9-70BE-180D5222843A}"/>
              </a:ext>
            </a:extLst>
          </p:cNvPr>
          <p:cNvSpPr>
            <a:spLocks noGrp="1"/>
          </p:cNvSpPr>
          <p:nvPr>
            <p:ph type="title"/>
          </p:nvPr>
        </p:nvSpPr>
        <p:spPr>
          <a:xfrm>
            <a:off x="831850" y="550173"/>
            <a:ext cx="10515600" cy="4028867"/>
          </a:xfrm>
        </p:spPr>
        <p:txBody>
          <a:bodyPr>
            <a:normAutofit/>
          </a:bodyPr>
          <a:lstStyle/>
          <a:p>
            <a:pPr algn="ctr"/>
            <a:r>
              <a:rPr lang="en-US" sz="5400">
                <a:latin typeface="Arial"/>
                <a:cs typeface="Arial"/>
              </a:rPr>
              <a:t>Theoretical Background on Representing Concepts with Coefficient Vectors</a:t>
            </a:r>
            <a:br>
              <a:rPr lang="en-US" sz="3600">
                <a:latin typeface="Arial"/>
                <a:cs typeface="Arial"/>
              </a:rPr>
            </a:br>
            <a:br>
              <a:rPr lang="en-US" sz="3600">
                <a:latin typeface="Arial"/>
                <a:cs typeface="Arial"/>
              </a:rPr>
            </a:br>
            <a:br>
              <a:rPr lang="en-US" sz="3600">
                <a:latin typeface="Arial"/>
                <a:cs typeface="Arial"/>
              </a:rPr>
            </a:br>
            <a:endParaRPr lang="en-US" sz="3600">
              <a:latin typeface="Arial"/>
              <a:cs typeface="Arial"/>
            </a:endParaRPr>
          </a:p>
        </p:txBody>
      </p:sp>
      <p:sp>
        <p:nvSpPr>
          <p:cNvPr id="3" name="Text Placeholder 2">
            <a:extLst>
              <a:ext uri="{FF2B5EF4-FFF2-40B4-BE49-F238E27FC236}">
                <a16:creationId xmlns:a16="http://schemas.microsoft.com/office/drawing/2014/main" id="{9F7CA0E8-AC03-8B67-7D79-002D44E4B621}"/>
              </a:ext>
            </a:extLst>
          </p:cNvPr>
          <p:cNvSpPr>
            <a:spLocks noGrp="1"/>
          </p:cNvSpPr>
          <p:nvPr>
            <p:ph type="body" idx="1"/>
          </p:nvPr>
        </p:nvSpPr>
        <p:spPr/>
        <p:txBody>
          <a:bodyPr vert="horz" lIns="91440" tIns="45720" rIns="91440" bIns="45720" rtlCol="0" anchor="t">
            <a:normAutofit/>
          </a:bodyPr>
          <a:lstStyle/>
          <a:p>
            <a:pPr algn="ctr"/>
            <a:r>
              <a:rPr lang="en-US"/>
              <a:t>John Mount, PhD</a:t>
            </a:r>
          </a:p>
        </p:txBody>
      </p:sp>
    </p:spTree>
    <p:extLst>
      <p:ext uri="{BB962C8B-B14F-4D97-AF65-F5344CB8AC3E}">
        <p14:creationId xmlns:p14="http://schemas.microsoft.com/office/powerpoint/2010/main" val="1923359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8EF55-E989-FB99-29B3-311B9838CC1E}"/>
              </a:ext>
            </a:extLst>
          </p:cNvPr>
          <p:cNvSpPr>
            <a:spLocks noGrp="1"/>
          </p:cNvSpPr>
          <p:nvPr>
            <p:ph type="title"/>
          </p:nvPr>
        </p:nvSpPr>
        <p:spPr/>
        <p:txBody>
          <a:bodyPr/>
          <a:lstStyle/>
          <a:p>
            <a:r>
              <a:rPr lang="en-US"/>
              <a:t>Small Example</a:t>
            </a:r>
          </a:p>
        </p:txBody>
      </p:sp>
      <p:sp>
        <p:nvSpPr>
          <p:cNvPr id="3" name="Content Placeholder 2">
            <a:extLst>
              <a:ext uri="{FF2B5EF4-FFF2-40B4-BE49-F238E27FC236}">
                <a16:creationId xmlns:a16="http://schemas.microsoft.com/office/drawing/2014/main" id="{81AB185E-E61F-5C0A-EEE9-F97E3F8B4CB6}"/>
              </a:ext>
            </a:extLst>
          </p:cNvPr>
          <p:cNvSpPr>
            <a:spLocks noGrp="1"/>
          </p:cNvSpPr>
          <p:nvPr>
            <p:ph idx="1"/>
          </p:nvPr>
        </p:nvSpPr>
        <p:spPr/>
        <p:txBody>
          <a:bodyPr vert="horz" lIns="91440" tIns="45720" rIns="91440" bIns="45720" rtlCol="0" anchor="t">
            <a:normAutofit fontScale="92500" lnSpcReduction="10000"/>
          </a:bodyPr>
          <a:lstStyle/>
          <a:p>
            <a:r>
              <a:rPr lang="en-US"/>
              <a:t>Sample of data taken from </a:t>
            </a:r>
            <a:r>
              <a:rPr lang="en-US" err="1"/>
              <a:t>Pubmed</a:t>
            </a:r>
            <a:r>
              <a:rPr lang="en-US"/>
              <a:t> central</a:t>
            </a:r>
          </a:p>
          <a:p>
            <a:pPr lvl="1"/>
            <a:r>
              <a:rPr lang="en-US"/>
              <a:t>Queried on “vaccine allergy” and one year’s results from November 2023</a:t>
            </a:r>
          </a:p>
          <a:p>
            <a:pPr lvl="1"/>
            <a:r>
              <a:rPr lang="en-US"/>
              <a:t>Paragraphs from same paper all in test or all in training</a:t>
            </a:r>
          </a:p>
          <a:p>
            <a:pPr lvl="1"/>
            <a:r>
              <a:rPr lang="en-US">
                <a:hlinkClick r:id="rId2"/>
              </a:rPr>
              <a:t>https://github.com/rmhorton/PMC_classifiers/tree/main</a:t>
            </a:r>
            <a:r>
              <a:rPr lang="en-US"/>
              <a:t> </a:t>
            </a:r>
          </a:p>
          <a:p>
            <a:r>
              <a:rPr lang="en-US"/>
              <a:t>Paragraphs encoded into 768 dimension unit norm </a:t>
            </a:r>
            <a:r>
              <a:rPr lang="en-US" i="1"/>
              <a:t>semantic</a:t>
            </a:r>
            <a:r>
              <a:rPr lang="en-US"/>
              <a:t> vectors using all-mpnet-base-v2 </a:t>
            </a:r>
            <a:r>
              <a:rPr lang="en-US">
                <a:effectLst/>
              </a:rPr>
              <a:t>sentence transformer</a:t>
            </a:r>
            <a:endParaRPr lang="en-US"/>
          </a:p>
          <a:p>
            <a:r>
              <a:rPr lang="en-US"/>
              <a:t>Used </a:t>
            </a:r>
            <a:r>
              <a:rPr lang="en-US" err="1"/>
              <a:t>regexp</a:t>
            </a:r>
            <a:r>
              <a:rPr lang="en-US"/>
              <a:t> pattern match on section path metadata as example or notional ground truth</a:t>
            </a:r>
          </a:p>
          <a:p>
            <a:r>
              <a:rPr lang="en-US"/>
              <a:t>Trained a model trying to match truth on the embedding</a:t>
            </a:r>
          </a:p>
          <a:p>
            <a:pPr lvl="1"/>
            <a:r>
              <a:rPr lang="en-US"/>
              <a:t>45269 paragraphs used for model training</a:t>
            </a:r>
          </a:p>
          <a:p>
            <a:pPr lvl="1"/>
            <a:r>
              <a:rPr lang="en-US"/>
              <a:t>29263 paragraphs used for hold out model evaluation (test)</a:t>
            </a:r>
          </a:p>
          <a:p>
            <a:endParaRPr lang="en-US"/>
          </a:p>
        </p:txBody>
      </p:sp>
    </p:spTree>
    <p:extLst>
      <p:ext uri="{BB962C8B-B14F-4D97-AF65-F5344CB8AC3E}">
        <p14:creationId xmlns:p14="http://schemas.microsoft.com/office/powerpoint/2010/main" val="3317700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84D2D-60D8-04C8-CF6F-177F5A95746C}"/>
              </a:ext>
            </a:extLst>
          </p:cNvPr>
          <p:cNvSpPr>
            <a:spLocks noGrp="1"/>
          </p:cNvSpPr>
          <p:nvPr>
            <p:ph type="title"/>
          </p:nvPr>
        </p:nvSpPr>
        <p:spPr/>
        <p:txBody>
          <a:bodyPr/>
          <a:lstStyle/>
          <a:p>
            <a:r>
              <a:rPr lang="en-US"/>
              <a:t>Model details</a:t>
            </a:r>
          </a:p>
        </p:txBody>
      </p:sp>
      <p:sp>
        <p:nvSpPr>
          <p:cNvPr id="3" name="Content Placeholder 2">
            <a:extLst>
              <a:ext uri="{FF2B5EF4-FFF2-40B4-BE49-F238E27FC236}">
                <a16:creationId xmlns:a16="http://schemas.microsoft.com/office/drawing/2014/main" id="{BD4884BC-36D7-0DFB-FA7E-EAABCD5EB410}"/>
              </a:ext>
            </a:extLst>
          </p:cNvPr>
          <p:cNvSpPr>
            <a:spLocks noGrp="1"/>
          </p:cNvSpPr>
          <p:nvPr>
            <p:ph idx="1"/>
          </p:nvPr>
        </p:nvSpPr>
        <p:spPr/>
        <p:txBody>
          <a:bodyPr vert="horz" lIns="91440" tIns="45720" rIns="91440" bIns="45720" rtlCol="0" anchor="t">
            <a:normAutofit lnSpcReduction="10000"/>
          </a:bodyPr>
          <a:lstStyle/>
          <a:p>
            <a:r>
              <a:rPr lang="en-US"/>
              <a:t>Regularized logistic regression supplied by the R </a:t>
            </a:r>
            <a:r>
              <a:rPr lang="en-US" err="1"/>
              <a:t>glmnet</a:t>
            </a:r>
            <a:r>
              <a:rPr lang="en-US"/>
              <a:t> package</a:t>
            </a:r>
          </a:p>
          <a:p>
            <a:pPr lvl="1"/>
            <a:r>
              <a:rPr lang="en-US"/>
              <a:t>alpha set to 0 to select L2 regularization</a:t>
            </a:r>
          </a:p>
          <a:p>
            <a:pPr lvl="2"/>
            <a:r>
              <a:rPr lang="en-US"/>
              <a:t>Shrinks solution to small coefficients</a:t>
            </a:r>
          </a:p>
          <a:p>
            <a:pPr lvl="2"/>
            <a:r>
              <a:rPr lang="en-US"/>
              <a:t>Sort of a “frequentist version” to “small effect priors”</a:t>
            </a:r>
          </a:p>
          <a:p>
            <a:pPr lvl="2"/>
            <a:r>
              <a:rPr lang="en-US"/>
              <a:t>Tends to make similar features get similar model coefficients</a:t>
            </a:r>
          </a:p>
          <a:p>
            <a:pPr lvl="1"/>
            <a:r>
              <a:rPr lang="en-US"/>
              <a:t>Regularization strength (lambda) found by </a:t>
            </a:r>
            <a:r>
              <a:rPr lang="en-US" err="1"/>
              <a:t>cv.glmnet</a:t>
            </a:r>
            <a:r>
              <a:rPr lang="en-US"/>
              <a:t>() procedure</a:t>
            </a:r>
          </a:p>
          <a:p>
            <a:pPr lvl="2"/>
            <a:r>
              <a:rPr lang="en-US"/>
              <a:t>Model minimizes a combination of training deviance and coefficient norm</a:t>
            </a:r>
          </a:p>
          <a:p>
            <a:pPr lvl="2"/>
            <a:r>
              <a:rPr lang="en-US"/>
              <a:t>Regularization trades away training performance of smaller coefficients</a:t>
            </a:r>
          </a:p>
          <a:p>
            <a:pPr lvl="3"/>
            <a:r>
              <a:rPr lang="en-US"/>
              <a:t>If regularization is chosen without out of sample methods (such as cross validation) will </a:t>
            </a:r>
            <a:r>
              <a:rPr lang="en-US" i="1"/>
              <a:t>always</a:t>
            </a:r>
            <a:r>
              <a:rPr lang="en-US"/>
              <a:t> choose “no regularization”!</a:t>
            </a:r>
          </a:p>
          <a:p>
            <a:pPr lvl="3"/>
            <a:r>
              <a:rPr lang="en-US"/>
              <a:t>Choose regularization strength that maximizes simulated out of training sample performance as measured by AUC.</a:t>
            </a:r>
          </a:p>
          <a:p>
            <a:pPr lvl="2"/>
            <a:r>
              <a:rPr lang="en-US"/>
              <a:t>For more details, please see “Practical Data Science with R” 2</a:t>
            </a:r>
            <a:r>
              <a:rPr lang="en-US" baseline="30000"/>
              <a:t>nd</a:t>
            </a:r>
            <a:r>
              <a:rPr lang="en-US"/>
              <a:t> edition.</a:t>
            </a:r>
          </a:p>
        </p:txBody>
      </p:sp>
    </p:spTree>
    <p:extLst>
      <p:ext uri="{BB962C8B-B14F-4D97-AF65-F5344CB8AC3E}">
        <p14:creationId xmlns:p14="http://schemas.microsoft.com/office/powerpoint/2010/main" val="4072480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AE78D-F71C-BEDA-A51B-6AA510600A46}"/>
              </a:ext>
            </a:extLst>
          </p:cNvPr>
          <p:cNvSpPr>
            <a:spLocks noGrp="1"/>
          </p:cNvSpPr>
          <p:nvPr>
            <p:ph type="title"/>
          </p:nvPr>
        </p:nvSpPr>
        <p:spPr/>
        <p:txBody>
          <a:bodyPr/>
          <a:lstStyle/>
          <a:p>
            <a:r>
              <a:rPr lang="en-US"/>
              <a:t>Purpose of Demo</a:t>
            </a:r>
          </a:p>
        </p:txBody>
      </p:sp>
      <p:sp>
        <p:nvSpPr>
          <p:cNvPr id="3" name="Content Placeholder 2">
            <a:extLst>
              <a:ext uri="{FF2B5EF4-FFF2-40B4-BE49-F238E27FC236}">
                <a16:creationId xmlns:a16="http://schemas.microsoft.com/office/drawing/2014/main" id="{6D6D8282-5F85-EA5A-39AE-8062445DE0DF}"/>
              </a:ext>
            </a:extLst>
          </p:cNvPr>
          <p:cNvSpPr>
            <a:spLocks noGrp="1"/>
          </p:cNvSpPr>
          <p:nvPr>
            <p:ph idx="1"/>
          </p:nvPr>
        </p:nvSpPr>
        <p:spPr/>
        <p:txBody>
          <a:bodyPr/>
          <a:lstStyle/>
          <a:p>
            <a:r>
              <a:rPr lang="en-US"/>
              <a:t>Rehearse Learning and Apply a Model to new Data</a:t>
            </a:r>
          </a:p>
          <a:p>
            <a:pPr lvl="1"/>
            <a:r>
              <a:rPr lang="en-US"/>
              <a:t>Learning a concept in “text embedding space” from examples</a:t>
            </a:r>
          </a:p>
          <a:p>
            <a:pPr lvl="2"/>
            <a:r>
              <a:rPr lang="en-US"/>
              <a:t>It is irrelevant that the example concept is generated by a regular expression. Real training examples can come from curation, and meta data.</a:t>
            </a:r>
          </a:p>
          <a:p>
            <a:pPr lvl="1"/>
            <a:r>
              <a:rPr lang="en-US"/>
              <a:t>Show how semantic concepts can be learned from examples</a:t>
            </a:r>
          </a:p>
          <a:p>
            <a:pPr lvl="2"/>
            <a:r>
              <a:rPr lang="en-US"/>
              <a:t>Extreme value of the text embedding space</a:t>
            </a:r>
          </a:p>
          <a:p>
            <a:pPr lvl="2"/>
            <a:r>
              <a:rPr lang="en-US"/>
              <a:t>Simplicity of linear classifier over embedding features</a:t>
            </a:r>
          </a:p>
          <a:p>
            <a:pPr lvl="2"/>
            <a:r>
              <a:rPr lang="en-US"/>
              <a:t>PubMed just a very well curated example with semantic tags to train on</a:t>
            </a:r>
          </a:p>
          <a:p>
            <a:pPr lvl="1"/>
            <a:r>
              <a:rPr lang="en-US"/>
              <a:t>(side benefit) Applying the above semantic model to additional papers (or paragraphs)</a:t>
            </a:r>
          </a:p>
          <a:p>
            <a:pPr lvl="2"/>
            <a:r>
              <a:rPr lang="en-US"/>
              <a:t>Could be new papers to be tagged</a:t>
            </a:r>
          </a:p>
          <a:p>
            <a:pPr lvl="2"/>
            <a:r>
              <a:rPr lang="en-US"/>
              <a:t>Could be papers produced prior to a mesh term being defined.</a:t>
            </a:r>
          </a:p>
          <a:p>
            <a:pPr lvl="2"/>
            <a:endParaRPr lang="en-US"/>
          </a:p>
        </p:txBody>
      </p:sp>
    </p:spTree>
    <p:extLst>
      <p:ext uri="{BB962C8B-B14F-4D97-AF65-F5344CB8AC3E}">
        <p14:creationId xmlns:p14="http://schemas.microsoft.com/office/powerpoint/2010/main" val="3007348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4E56-EE79-8ACA-B5B7-6D828152A19C}"/>
              </a:ext>
            </a:extLst>
          </p:cNvPr>
          <p:cNvSpPr>
            <a:spLocks noGrp="1"/>
          </p:cNvSpPr>
          <p:nvPr>
            <p:ph type="title"/>
          </p:nvPr>
        </p:nvSpPr>
        <p:spPr/>
        <p:txBody>
          <a:bodyPr/>
          <a:lstStyle/>
          <a:p>
            <a:r>
              <a:rPr lang="en-US"/>
              <a:t>Demo Evaluation</a:t>
            </a:r>
          </a:p>
        </p:txBody>
      </p:sp>
      <p:sp>
        <p:nvSpPr>
          <p:cNvPr id="3" name="Content Placeholder 2">
            <a:extLst>
              <a:ext uri="{FF2B5EF4-FFF2-40B4-BE49-F238E27FC236}">
                <a16:creationId xmlns:a16="http://schemas.microsoft.com/office/drawing/2014/main" id="{A86944AB-EC85-10C8-E570-857EA2695227}"/>
              </a:ext>
            </a:extLst>
          </p:cNvPr>
          <p:cNvSpPr>
            <a:spLocks noGrp="1"/>
          </p:cNvSpPr>
          <p:nvPr>
            <p:ph idx="1"/>
          </p:nvPr>
        </p:nvSpPr>
        <p:spPr/>
        <p:txBody>
          <a:bodyPr/>
          <a:lstStyle/>
          <a:p>
            <a:r>
              <a:rPr lang="en-US"/>
              <a:t>Receiver Operator Characteristic curve (ROC)</a:t>
            </a:r>
          </a:p>
          <a:p>
            <a:pPr lvl="1"/>
            <a:r>
              <a:rPr lang="en-US"/>
              <a:t>A graph that concisely shows every efficient trade off between 1-specificity (false positive rate) and sensitivity (true positive rate or recall) available by applying a different comparison threshold to convert the model’s score into a decision.</a:t>
            </a:r>
          </a:p>
          <a:p>
            <a:pPr lvl="1"/>
            <a:r>
              <a:rPr lang="en-US"/>
              <a:t>AUC is “area under the curve” portrayed in the ROC plot.</a:t>
            </a:r>
          </a:p>
          <a:p>
            <a:pPr lvl="2"/>
            <a:r>
              <a:rPr lang="en-US"/>
              <a:t>AUC 1 is perfect</a:t>
            </a:r>
          </a:p>
          <a:p>
            <a:pPr lvl="2"/>
            <a:r>
              <a:rPr lang="en-US"/>
              <a:t>AUC 0.5 is useless (can be achieved by random guessing)</a:t>
            </a:r>
          </a:p>
        </p:txBody>
      </p:sp>
    </p:spTree>
    <p:extLst>
      <p:ext uri="{BB962C8B-B14F-4D97-AF65-F5344CB8AC3E}">
        <p14:creationId xmlns:p14="http://schemas.microsoft.com/office/powerpoint/2010/main" val="338251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17F581-B14A-0167-B7BB-A4B80A32E765}"/>
              </a:ext>
            </a:extLst>
          </p:cNvPr>
          <p:cNvPicPr>
            <a:picLocks noGrp="1" noChangeAspect="1"/>
          </p:cNvPicPr>
          <p:nvPr>
            <p:ph idx="1"/>
          </p:nvPr>
        </p:nvPicPr>
        <p:blipFill>
          <a:blip r:embed="rId3"/>
          <a:stretch>
            <a:fillRect/>
          </a:stretch>
        </p:blipFill>
        <p:spPr>
          <a:xfrm>
            <a:off x="3107723" y="881447"/>
            <a:ext cx="5976553" cy="5976553"/>
          </a:xfrm>
        </p:spPr>
      </p:pic>
      <p:sp>
        <p:nvSpPr>
          <p:cNvPr id="2" name="Title 1">
            <a:extLst>
              <a:ext uri="{FF2B5EF4-FFF2-40B4-BE49-F238E27FC236}">
                <a16:creationId xmlns:a16="http://schemas.microsoft.com/office/drawing/2014/main" id="{4F9878BD-DA2F-F0DE-2DF7-1759C43E9A81}"/>
              </a:ext>
            </a:extLst>
          </p:cNvPr>
          <p:cNvSpPr>
            <a:spLocks noGrp="1"/>
          </p:cNvSpPr>
          <p:nvPr>
            <p:ph type="title"/>
          </p:nvPr>
        </p:nvSpPr>
        <p:spPr/>
        <p:txBody>
          <a:bodyPr/>
          <a:lstStyle/>
          <a:p>
            <a:r>
              <a:rPr lang="en-US"/>
              <a:t>Demo Performance (Out of Sample, or Test)</a:t>
            </a:r>
          </a:p>
        </p:txBody>
      </p:sp>
    </p:spTree>
    <p:extLst>
      <p:ext uri="{BB962C8B-B14F-4D97-AF65-F5344CB8AC3E}">
        <p14:creationId xmlns:p14="http://schemas.microsoft.com/office/powerpoint/2010/main" val="388182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C6BDC-3168-E525-C778-341A1A77EFDD}"/>
              </a:ext>
            </a:extLst>
          </p:cNvPr>
          <p:cNvSpPr>
            <a:spLocks noGrp="1"/>
          </p:cNvSpPr>
          <p:nvPr>
            <p:ph type="title"/>
          </p:nvPr>
        </p:nvSpPr>
        <p:spPr>
          <a:xfrm>
            <a:off x="3314" y="265733"/>
            <a:ext cx="12198625" cy="5008483"/>
          </a:xfrm>
        </p:spPr>
        <p:txBody>
          <a:bodyPr>
            <a:normAutofit/>
          </a:bodyPr>
          <a:lstStyle/>
          <a:p>
            <a:pPr lvl="1" algn="ctr">
              <a:spcBef>
                <a:spcPts val="1000"/>
              </a:spcBef>
            </a:pPr>
            <a:r>
              <a:rPr lang="en-US" sz="4400" err="1">
                <a:solidFill>
                  <a:srgbClr val="000000"/>
                </a:solidFill>
                <a:latin typeface="Arial"/>
                <a:cs typeface="Arial"/>
              </a:rPr>
              <a:t>Pubmed</a:t>
            </a:r>
            <a:br>
              <a:rPr lang="en-US" sz="4400">
                <a:solidFill>
                  <a:srgbClr val="000000"/>
                </a:solidFill>
                <a:latin typeface="Arial"/>
                <a:cs typeface="Arial"/>
              </a:rPr>
            </a:br>
            <a:r>
              <a:rPr lang="en-US" sz="2200">
                <a:solidFill>
                  <a:srgbClr val="000000"/>
                </a:solidFill>
                <a:latin typeface="Arial"/>
                <a:cs typeface="Arial"/>
              </a:rPr>
              <a:t>Free database of biomedical and life sciences literature</a:t>
            </a:r>
            <a:br>
              <a:rPr lang="en-US" sz="2200">
                <a:solidFill>
                  <a:srgbClr val="000000"/>
                </a:solidFill>
                <a:latin typeface="Arial"/>
                <a:cs typeface="Arial"/>
              </a:rPr>
            </a:br>
            <a:r>
              <a:rPr lang="en-US" sz="2200">
                <a:hlinkClick r:id="rId2"/>
              </a:rPr>
              <a:t>https://pubmed.ncbi.nlm.nih.gov/download/</a:t>
            </a:r>
            <a:br>
              <a:rPr lang="en-US" sz="4400">
                <a:latin typeface="Arial"/>
                <a:cs typeface="Arial"/>
              </a:rPr>
            </a:br>
            <a:br>
              <a:rPr lang="en-US" sz="4400">
                <a:latin typeface="Arial"/>
                <a:cs typeface="Arial"/>
              </a:rPr>
            </a:br>
            <a:r>
              <a:rPr lang="en-US" sz="4400" err="1">
                <a:solidFill>
                  <a:srgbClr val="000000"/>
                </a:solidFill>
                <a:latin typeface="Arial"/>
                <a:cs typeface="Arial"/>
              </a:rPr>
              <a:t>Pubmed</a:t>
            </a:r>
            <a:r>
              <a:rPr lang="en-US" sz="4400">
                <a:latin typeface="Arial"/>
                <a:cs typeface="Arial"/>
              </a:rPr>
              <a:t> Central (PMC)</a:t>
            </a:r>
            <a:br>
              <a:rPr lang="en-US" sz="4000">
                <a:solidFill>
                  <a:srgbClr val="000000"/>
                </a:solidFill>
              </a:rPr>
            </a:br>
            <a:r>
              <a:rPr lang="en-US" sz="2400">
                <a:solidFill>
                  <a:srgbClr val="000000"/>
                </a:solidFill>
                <a:latin typeface="Arial"/>
                <a:cs typeface="Arial"/>
              </a:rPr>
              <a:t>Free full-text archive of biomedical and life sciences journal literature from the </a:t>
            </a:r>
            <a:br>
              <a:rPr lang="en-US" sz="2400">
                <a:latin typeface="Arial"/>
                <a:cs typeface="Arial"/>
              </a:rPr>
            </a:br>
            <a:r>
              <a:rPr lang="en-US" sz="2400">
                <a:solidFill>
                  <a:srgbClr val="000000"/>
                </a:solidFill>
                <a:latin typeface="Arial"/>
                <a:cs typeface="Arial"/>
              </a:rPr>
              <a:t>National</a:t>
            </a:r>
            <a:r>
              <a:rPr lang="en-US" sz="2400">
                <a:latin typeface="Arial"/>
                <a:cs typeface="Arial"/>
              </a:rPr>
              <a:t> Institutes of Health's National Library of Medicine (NIH/NLM)</a:t>
            </a:r>
            <a:br>
              <a:rPr lang="en-US" sz="2400">
                <a:latin typeface="Arial"/>
                <a:cs typeface="Arial"/>
              </a:rPr>
            </a:br>
            <a:r>
              <a:rPr lang="en-US" sz="2400">
                <a:hlinkClick r:id="rId3"/>
              </a:rPr>
              <a:t>ftp.ncbi.nlm.nih.gov/pub/pmc/oa_bulk/oa_comm/xml/</a:t>
            </a:r>
            <a:endParaRPr lang="en-US" sz="2400">
              <a:solidFill>
                <a:srgbClr val="000000"/>
              </a:solidFill>
            </a:endParaRPr>
          </a:p>
          <a:p>
            <a:pPr lvl="1" algn="ctr">
              <a:spcBef>
                <a:spcPts val="1000"/>
              </a:spcBef>
            </a:pPr>
            <a:endParaRPr lang="en-US" sz="2400">
              <a:latin typeface="Arial"/>
              <a:cs typeface="Arial"/>
            </a:endParaRPr>
          </a:p>
          <a:p>
            <a:endParaRPr lang="en-US" sz="2400">
              <a:latin typeface="Arial"/>
              <a:cs typeface="Arial"/>
            </a:endParaRPr>
          </a:p>
        </p:txBody>
      </p:sp>
      <p:sp>
        <p:nvSpPr>
          <p:cNvPr id="4" name="TextBox 3">
            <a:extLst>
              <a:ext uri="{FF2B5EF4-FFF2-40B4-BE49-F238E27FC236}">
                <a16:creationId xmlns:a16="http://schemas.microsoft.com/office/drawing/2014/main" id="{CD33DEC2-B400-9987-CFE4-FD41C5A0E12C}"/>
              </a:ext>
            </a:extLst>
          </p:cNvPr>
          <p:cNvSpPr txBox="1"/>
          <p:nvPr/>
        </p:nvSpPr>
        <p:spPr>
          <a:xfrm>
            <a:off x="2835964" y="5155095"/>
            <a:ext cx="6526695" cy="1200329"/>
          </a:xfrm>
          <a:prstGeom prst="rect">
            <a:avLst/>
          </a:prstGeom>
          <a:solidFill>
            <a:schemeClr val="bg2"/>
          </a:solidFill>
          <a:ln w="57150">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i="1">
                <a:latin typeface="Arial"/>
                <a:ea typeface="+mn-lt"/>
                <a:cs typeface="+mn-lt"/>
              </a:rPr>
              <a:t>No librarians were harmed in the production of this demo</a:t>
            </a:r>
          </a:p>
        </p:txBody>
      </p:sp>
    </p:spTree>
    <p:extLst>
      <p:ext uri="{BB962C8B-B14F-4D97-AF65-F5344CB8AC3E}">
        <p14:creationId xmlns:p14="http://schemas.microsoft.com/office/powerpoint/2010/main" val="2959638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1F5F2-AFFB-1871-E70D-B87BAEAAB729}"/>
              </a:ext>
            </a:extLst>
          </p:cNvPr>
          <p:cNvSpPr>
            <a:spLocks noGrp="1"/>
          </p:cNvSpPr>
          <p:nvPr>
            <p:ph type="title"/>
          </p:nvPr>
        </p:nvSpPr>
        <p:spPr/>
        <p:txBody>
          <a:bodyPr/>
          <a:lstStyle/>
          <a:p>
            <a:r>
              <a:rPr lang="en-US"/>
              <a:t>Unrolling an ROC curve (more information)</a:t>
            </a:r>
          </a:p>
        </p:txBody>
      </p:sp>
      <p:pic>
        <p:nvPicPr>
          <p:cNvPr id="8" name="Content Placeholder 7">
            <a:extLst>
              <a:ext uri="{FF2B5EF4-FFF2-40B4-BE49-F238E27FC236}">
                <a16:creationId xmlns:a16="http://schemas.microsoft.com/office/drawing/2014/main" id="{55A4A120-AD65-28BF-59E5-C24F7DF69D63}"/>
              </a:ext>
            </a:extLst>
          </p:cNvPr>
          <p:cNvPicPr>
            <a:picLocks noGrp="1" noChangeAspect="1"/>
          </p:cNvPicPr>
          <p:nvPr>
            <p:ph idx="1"/>
          </p:nvPr>
        </p:nvPicPr>
        <p:blipFill>
          <a:blip r:embed="rId2"/>
          <a:stretch>
            <a:fillRect/>
          </a:stretch>
        </p:blipFill>
        <p:spPr>
          <a:xfrm>
            <a:off x="2566086" y="1488754"/>
            <a:ext cx="6664411" cy="4760294"/>
          </a:xfrm>
        </p:spPr>
      </p:pic>
    </p:spTree>
    <p:extLst>
      <p:ext uri="{BB962C8B-B14F-4D97-AF65-F5344CB8AC3E}">
        <p14:creationId xmlns:p14="http://schemas.microsoft.com/office/powerpoint/2010/main" val="1592718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D157A-3040-3F75-870F-6A9734B7EB77}"/>
              </a:ext>
            </a:extLst>
          </p:cNvPr>
          <p:cNvSpPr>
            <a:spLocks noGrp="1"/>
          </p:cNvSpPr>
          <p:nvPr>
            <p:ph type="title"/>
          </p:nvPr>
        </p:nvSpPr>
        <p:spPr/>
        <p:txBody>
          <a:bodyPr/>
          <a:lstStyle/>
          <a:p>
            <a:r>
              <a:rPr lang="en-US"/>
              <a:t>ROC is characterizing all cuts on this per-class normalized double density</a:t>
            </a:r>
          </a:p>
        </p:txBody>
      </p:sp>
      <p:pic>
        <p:nvPicPr>
          <p:cNvPr id="7" name="Content Placeholder 6">
            <a:extLst>
              <a:ext uri="{FF2B5EF4-FFF2-40B4-BE49-F238E27FC236}">
                <a16:creationId xmlns:a16="http://schemas.microsoft.com/office/drawing/2014/main" id="{F8DFA997-1A46-A764-BF07-93C77A2C2093}"/>
              </a:ext>
            </a:extLst>
          </p:cNvPr>
          <p:cNvPicPr>
            <a:picLocks noGrp="1" noChangeAspect="1"/>
          </p:cNvPicPr>
          <p:nvPr>
            <p:ph idx="1"/>
          </p:nvPr>
        </p:nvPicPr>
        <p:blipFill>
          <a:blip r:embed="rId2"/>
          <a:stretch>
            <a:fillRect/>
          </a:stretch>
        </p:blipFill>
        <p:spPr>
          <a:xfrm>
            <a:off x="1912883" y="1690688"/>
            <a:ext cx="7430814" cy="5307724"/>
          </a:xfrm>
        </p:spPr>
      </p:pic>
    </p:spTree>
    <p:extLst>
      <p:ext uri="{BB962C8B-B14F-4D97-AF65-F5344CB8AC3E}">
        <p14:creationId xmlns:p14="http://schemas.microsoft.com/office/powerpoint/2010/main" val="1748564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7A50C-0B86-3171-FF7A-BDEC109B9463}"/>
              </a:ext>
            </a:extLst>
          </p:cNvPr>
          <p:cNvSpPr>
            <a:spLocks noGrp="1"/>
          </p:cNvSpPr>
          <p:nvPr>
            <p:ph type="title"/>
          </p:nvPr>
        </p:nvSpPr>
        <p:spPr/>
        <p:txBody>
          <a:bodyPr/>
          <a:lstStyle/>
          <a:p>
            <a:r>
              <a:rPr lang="en-US"/>
              <a:t>Users experience precision (recall=sensitivity)</a:t>
            </a:r>
          </a:p>
        </p:txBody>
      </p:sp>
      <p:pic>
        <p:nvPicPr>
          <p:cNvPr id="7" name="Content Placeholder 6">
            <a:extLst>
              <a:ext uri="{FF2B5EF4-FFF2-40B4-BE49-F238E27FC236}">
                <a16:creationId xmlns:a16="http://schemas.microsoft.com/office/drawing/2014/main" id="{77DEEE78-41A1-611E-0413-CA9CD2B2B933}"/>
              </a:ext>
            </a:extLst>
          </p:cNvPr>
          <p:cNvPicPr>
            <a:picLocks noGrp="1" noChangeAspect="1"/>
          </p:cNvPicPr>
          <p:nvPr>
            <p:ph idx="1"/>
          </p:nvPr>
        </p:nvPicPr>
        <p:blipFill>
          <a:blip r:embed="rId2"/>
          <a:stretch>
            <a:fillRect/>
          </a:stretch>
        </p:blipFill>
        <p:spPr>
          <a:xfrm>
            <a:off x="2281881" y="1690688"/>
            <a:ext cx="6985686" cy="4989776"/>
          </a:xfrm>
        </p:spPr>
      </p:pic>
    </p:spTree>
    <p:extLst>
      <p:ext uri="{BB962C8B-B14F-4D97-AF65-F5344CB8AC3E}">
        <p14:creationId xmlns:p14="http://schemas.microsoft.com/office/powerpoint/2010/main" val="3245833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C0190-095A-B397-3F95-8C7CF94FDA6D}"/>
              </a:ext>
            </a:extLst>
          </p:cNvPr>
          <p:cNvSpPr>
            <a:spLocks noGrp="1"/>
          </p:cNvSpPr>
          <p:nvPr>
            <p:ph type="title"/>
          </p:nvPr>
        </p:nvSpPr>
        <p:spPr/>
        <p:txBody>
          <a:bodyPr/>
          <a:lstStyle/>
          <a:p>
            <a:r>
              <a:rPr lang="en-US"/>
              <a:t>Trading precision for recall is picking a good cut on this not-normalized dual histogram</a:t>
            </a:r>
          </a:p>
        </p:txBody>
      </p:sp>
      <p:pic>
        <p:nvPicPr>
          <p:cNvPr id="4" name="Content Placeholder 3">
            <a:extLst>
              <a:ext uri="{FF2B5EF4-FFF2-40B4-BE49-F238E27FC236}">
                <a16:creationId xmlns:a16="http://schemas.microsoft.com/office/drawing/2014/main" id="{D4C6B4EE-4132-6798-54A0-C2AD46F3F19F}"/>
              </a:ext>
            </a:extLst>
          </p:cNvPr>
          <p:cNvPicPr>
            <a:picLocks noGrp="1" noChangeAspect="1"/>
          </p:cNvPicPr>
          <p:nvPr>
            <p:ph idx="1"/>
          </p:nvPr>
        </p:nvPicPr>
        <p:blipFill>
          <a:blip r:embed="rId2"/>
          <a:stretch>
            <a:fillRect/>
          </a:stretch>
        </p:blipFill>
        <p:spPr>
          <a:xfrm>
            <a:off x="2963917" y="1778235"/>
            <a:ext cx="6600496" cy="4714640"/>
          </a:xfrm>
        </p:spPr>
      </p:pic>
    </p:spTree>
    <p:extLst>
      <p:ext uri="{BB962C8B-B14F-4D97-AF65-F5344CB8AC3E}">
        <p14:creationId xmlns:p14="http://schemas.microsoft.com/office/powerpoint/2010/main" val="1229265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C52E6-C52C-F80C-663A-8187AF90B0C0}"/>
              </a:ext>
            </a:extLst>
          </p:cNvPr>
          <p:cNvSpPr>
            <a:spLocks noGrp="1"/>
          </p:cNvSpPr>
          <p:nvPr>
            <p:ph type="title"/>
          </p:nvPr>
        </p:nvSpPr>
        <p:spPr/>
        <p:txBody>
          <a:bodyPr/>
          <a:lstStyle/>
          <a:p>
            <a:r>
              <a:rPr lang="en-US"/>
              <a:t>Advice</a:t>
            </a:r>
          </a:p>
        </p:txBody>
      </p:sp>
      <p:sp>
        <p:nvSpPr>
          <p:cNvPr id="3" name="Content Placeholder 2">
            <a:extLst>
              <a:ext uri="{FF2B5EF4-FFF2-40B4-BE49-F238E27FC236}">
                <a16:creationId xmlns:a16="http://schemas.microsoft.com/office/drawing/2014/main" id="{E4BD997B-D796-FD82-6133-406AA8B8CD23}"/>
              </a:ext>
            </a:extLst>
          </p:cNvPr>
          <p:cNvSpPr>
            <a:spLocks noGrp="1"/>
          </p:cNvSpPr>
          <p:nvPr>
            <p:ph idx="1"/>
          </p:nvPr>
        </p:nvSpPr>
        <p:spPr/>
        <p:txBody>
          <a:bodyPr vert="horz" lIns="91440" tIns="45720" rIns="91440" bIns="45720" rtlCol="0" anchor="t">
            <a:normAutofit/>
          </a:bodyPr>
          <a:lstStyle/>
          <a:p>
            <a:r>
              <a:rPr lang="en-US" i="1"/>
              <a:t>Never</a:t>
            </a:r>
            <a:r>
              <a:rPr lang="en-US"/>
              <a:t> share only a prediction</a:t>
            </a:r>
          </a:p>
          <a:p>
            <a:r>
              <a:rPr lang="en-US"/>
              <a:t>Always share a model score or even better a probability.</a:t>
            </a:r>
          </a:p>
          <a:p>
            <a:pPr lvl="1"/>
            <a:r>
              <a:rPr lang="en-US"/>
              <a:t>Allows re-tuning of application if costs or prevalence changes</a:t>
            </a:r>
          </a:p>
        </p:txBody>
      </p:sp>
    </p:spTree>
    <p:extLst>
      <p:ext uri="{BB962C8B-B14F-4D97-AF65-F5344CB8AC3E}">
        <p14:creationId xmlns:p14="http://schemas.microsoft.com/office/powerpoint/2010/main" val="85697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5FB4-87C2-81FA-AE45-B1B8CD6A8E92}"/>
              </a:ext>
            </a:extLst>
          </p:cNvPr>
          <p:cNvSpPr>
            <a:spLocks noGrp="1"/>
          </p:cNvSpPr>
          <p:nvPr>
            <p:ph type="title"/>
          </p:nvPr>
        </p:nvSpPr>
        <p:spPr/>
        <p:txBody>
          <a:bodyPr/>
          <a:lstStyle/>
          <a:p>
            <a:r>
              <a:rPr lang="en-US"/>
              <a:t>Logistic Model Structure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A3FFF1-D561-2F2B-4B0D-C42F1EF0250B}"/>
                  </a:ext>
                </a:extLst>
              </p:cNvPr>
              <p:cNvSpPr>
                <a:spLocks noGrp="1"/>
              </p:cNvSpPr>
              <p:nvPr>
                <p:ph idx="1"/>
              </p:nvPr>
            </p:nvSpPr>
            <p:spPr>
              <a:xfrm>
                <a:off x="176048" y="1804604"/>
                <a:ext cx="11721662" cy="4351338"/>
              </a:xfrm>
            </p:spPr>
            <p:txBody>
              <a:bodyPr/>
              <a:lstStyle/>
              <a:p>
                <a:r>
                  <a:rPr lang="en-US" err="1"/>
                  <a:t>p</a:t>
                </a:r>
                <a:r>
                  <a:rPr lang="en-US" b="0" err="1"/>
                  <a:t>redict.glmnet</a:t>
                </a:r>
                <a:r>
                  <a:rPr lang="en-US" b="0"/>
                  <a:t>() implements </a:t>
                </a:r>
                <a14:m>
                  <m:oMath xmlns:m="http://schemas.openxmlformats.org/officeDocument/2006/math">
                    <m:r>
                      <a:rPr lang="en-US" b="0" i="1" smtClean="0">
                        <a:latin typeface="Cambria Math" panose="02040503050406030204" pitchFamily="18" charset="0"/>
                      </a:rPr>
                      <m:t>𝑃</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𝑐𝑙𝑎𝑠𝑠</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 </m:t>
                    </m:r>
                    <m:r>
                      <a:rPr lang="en-US" b="0" i="1" smtClean="0">
                        <a:latin typeface="Cambria Math" panose="02040503050406030204" pitchFamily="18" charset="0"/>
                      </a:rPr>
                      <m:t>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b="0"/>
                  <a:t>	</a:t>
                </a:r>
              </a:p>
              <a:p>
                <a:pPr lvl="1"/>
                <a:r>
                  <a:rPr lang="en-US" b="0"/>
                  <a:t>Where </a:t>
                </a:r>
                <a14:m>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𝑧</m:t>
                            </m:r>
                          </m:sup>
                        </m:sSup>
                      </m:den>
                    </m:f>
                  </m:oMath>
                </a14:m>
                <a:r>
                  <a:rPr lang="en-US"/>
                  <a:t>   (the “sigmoid” or inverse of the logit)</a:t>
                </a:r>
              </a:p>
              <a:p>
                <a:r>
                  <a:rPr lang="en-US" b="0"/>
                  <a:t>(without regulariz</a:t>
                </a:r>
                <a:r>
                  <a:rPr lang="en-US"/>
                  <a:t>ation) logistic model probabilities are ”well calibrated” </a:t>
                </a:r>
              </a:p>
              <a:p>
                <a:pPr lvl="1"/>
                <a:r>
                  <a:rPr lang="en-US" b="0"/>
                  <a:t>Reproduce prevalence and con</a:t>
                </a:r>
                <a:r>
                  <a:rPr lang="en-US"/>
                  <a:t>ditional prevalences seen in the training data</a:t>
                </a:r>
              </a:p>
              <a:p>
                <a:pPr lvl="1"/>
                <a:r>
                  <a:rPr lang="en-US" b="0">
                    <a:hlinkClick r:id="rId2"/>
                  </a:rPr>
                  <a:t>https://win-vector.com/2011/09/14/the-simpler-derivation-of-logistic-regression/</a:t>
                </a:r>
                <a:r>
                  <a:rPr lang="en-US" b="0"/>
                  <a:t> </a:t>
                </a:r>
              </a:p>
            </p:txBody>
          </p:sp>
        </mc:Choice>
        <mc:Fallback>
          <p:sp>
            <p:nvSpPr>
              <p:cNvPr id="3" name="Content Placeholder 2">
                <a:extLst>
                  <a:ext uri="{FF2B5EF4-FFF2-40B4-BE49-F238E27FC236}">
                    <a16:creationId xmlns:a16="http://schemas.microsoft.com/office/drawing/2014/main" id="{29A3FFF1-D561-2F2B-4B0D-C42F1EF0250B}"/>
                  </a:ext>
                </a:extLst>
              </p:cNvPr>
              <p:cNvSpPr>
                <a:spLocks noGrp="1" noRot="1" noChangeAspect="1" noMove="1" noResize="1" noEditPoints="1" noAdjustHandles="1" noChangeArrowheads="1" noChangeShapeType="1" noTextEdit="1"/>
              </p:cNvSpPr>
              <p:nvPr>
                <p:ph idx="1"/>
              </p:nvPr>
            </p:nvSpPr>
            <p:spPr>
              <a:xfrm>
                <a:off x="176048" y="1804604"/>
                <a:ext cx="11721662" cy="4351338"/>
              </a:xfrm>
              <a:blipFill>
                <a:blip r:embed="rId3"/>
                <a:stretch>
                  <a:fillRect l="-936" t="-2381"/>
                </a:stretch>
              </a:blipFill>
            </p:spPr>
            <p:txBody>
              <a:bodyPr/>
              <a:lstStyle/>
              <a:p>
                <a:r>
                  <a:rPr lang="en-US">
                    <a:noFill/>
                  </a:rPr>
                  <a:t> </a:t>
                </a:r>
              </a:p>
            </p:txBody>
          </p:sp>
        </mc:Fallback>
      </mc:AlternateContent>
    </p:spTree>
    <p:extLst>
      <p:ext uri="{BB962C8B-B14F-4D97-AF65-F5344CB8AC3E}">
        <p14:creationId xmlns:p14="http://schemas.microsoft.com/office/powerpoint/2010/main" val="4201335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5FB4-87C2-81FA-AE45-B1B8CD6A8E92}"/>
              </a:ext>
            </a:extLst>
          </p:cNvPr>
          <p:cNvSpPr>
            <a:spLocks noGrp="1"/>
          </p:cNvSpPr>
          <p:nvPr>
            <p:ph type="title"/>
          </p:nvPr>
        </p:nvSpPr>
        <p:spPr/>
        <p:txBody>
          <a:bodyPr/>
          <a:lstStyle/>
          <a:p>
            <a:r>
              <a:rPr lang="en-US"/>
              <a:t>A Cool Trick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A3FFF1-D561-2F2B-4B0D-C42F1EF0250B}"/>
                  </a:ext>
                </a:extLst>
              </p:cNvPr>
              <p:cNvSpPr>
                <a:spLocks noGrp="1"/>
              </p:cNvSpPr>
              <p:nvPr>
                <p:ph idx="1"/>
              </p:nvPr>
            </p:nvSpPr>
            <p:spPr>
              <a:xfrm>
                <a:off x="976184" y="1804604"/>
                <a:ext cx="10921526" cy="4351338"/>
              </a:xfrm>
            </p:spPr>
            <p:txBody>
              <a:bodyPr>
                <a:normAutofit fontScale="92500" lnSpcReduction="10000"/>
              </a:bodyPr>
              <a:lstStyle/>
              <a:p>
                <a:r>
                  <a:rPr lang="en-US">
                    <a:latin typeface="Cambria Math" panose="02040503050406030204" pitchFamily="18" charset="0"/>
                  </a:rPr>
                  <a:t>Instead of </a:t>
                </a:r>
                <a14:m>
                  <m:oMath xmlns:m="http://schemas.openxmlformats.org/officeDocument/2006/math">
                    <m:r>
                      <m:rPr>
                        <m:sty m:val="p"/>
                      </m:rPr>
                      <a:rPr lang="en-US">
                        <a:latin typeface="Cambria Math" panose="02040503050406030204" pitchFamily="18" charset="0"/>
                      </a:rPr>
                      <m:t>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𝑐𝑙𝑎𝑠𝑠</m:t>
                        </m:r>
                        <m:r>
                          <a:rPr lang="en-US" b="0" i="1" smtClean="0">
                            <a:latin typeface="Cambria Math" panose="02040503050406030204" pitchFamily="18" charset="0"/>
                          </a:rPr>
                          <m:t> </m:t>
                        </m:r>
                      </m:e>
                    </m:d>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a:latin typeface="Cambria Math" panose="02040503050406030204" pitchFamily="18" charset="0"/>
                  </a:rPr>
                  <a:t> as your prediction, consider the following.</a:t>
                </a:r>
              </a:p>
              <a:p>
                <a:pPr lvl="1"/>
                <a:r>
                  <a:rPr lang="en-US" b="0">
                    <a:latin typeface="Cambria Math" panose="02040503050406030204" pitchFamily="18" charset="0"/>
                  </a:rPr>
                  <a:t>Define b</a:t>
                </a:r>
                <a14:m>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𝛽</m:t>
                        </m:r>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𝛽</m:t>
                                    </m:r>
                                  </m:e>
                                </m:d>
                              </m:e>
                            </m:d>
                          </m:e>
                          <m:sub>
                            <m:r>
                              <a:rPr lang="en-US" b="0" i="1" smtClean="0">
                                <a:latin typeface="Cambria Math" panose="02040503050406030204" pitchFamily="18" charset="0"/>
                              </a:rPr>
                              <m:t>2</m:t>
                            </m:r>
                          </m:sub>
                        </m:sSub>
                      </m:den>
                    </m:f>
                  </m:oMath>
                </a14:m>
                <a:endParaRPr lang="en-US" b="0">
                  <a:latin typeface="Cambria Math" panose="02040503050406030204" pitchFamily="18" charset="0"/>
                </a:endParaRPr>
              </a:p>
              <a:p>
                <a:pPr lvl="1"/>
                <a:r>
                  <a:rPr lang="en-US" b="0"/>
                  <a:t>Use </a:t>
                </a:r>
                <a14:m>
                  <m:oMath xmlns:m="http://schemas.openxmlformats.org/officeDocument/2006/math">
                    <m:r>
                      <m:rPr>
                        <m:sty m:val="p"/>
                      </m:rPr>
                      <a:rPr lang="en-US" b="0" i="0" smtClean="0">
                        <a:latin typeface="Cambria Math" panose="02040503050406030204" pitchFamily="18" charset="0"/>
                      </a:rPr>
                      <m:t>l</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 ≔ </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oMath>
                </a14:m>
                <a:r>
                  <a:rPr lang="en-US"/>
                  <a:t> as your model score.</a:t>
                </a:r>
              </a:p>
              <a:p>
                <a:r>
                  <a:rPr lang="en-US"/>
                  <a:t>Once we have </a:t>
                </a:r>
                <a14:m>
                  <m:oMath xmlns:m="http://schemas.openxmlformats.org/officeDocument/2006/math">
                    <m:r>
                      <m:rPr>
                        <m:sty m:val="p"/>
                      </m:rPr>
                      <a:rPr lang="en-US" b="0" i="1" smtClean="0">
                        <a:latin typeface="Cambria Math" panose="02040503050406030204" pitchFamily="18" charset="0"/>
                      </a:rPr>
                      <m:t>β</m:t>
                    </m:r>
                  </m:oMath>
                </a14:m>
                <a:r>
                  <a:rPr lang="en-US"/>
                  <a:t> and </a:t>
                </a:r>
                <a14:m>
                  <m:oMath xmlns:m="http://schemas.openxmlformats.org/officeDocument/2006/math">
                    <m:r>
                      <a:rPr lang="en-US" b="0" i="1" smtClean="0">
                        <a:latin typeface="Cambria Math" panose="02040503050406030204" pitchFamily="18" charset="0"/>
                      </a:rPr>
                      <m:t>𝑏</m:t>
                    </m:r>
                  </m:oMath>
                </a14:m>
                <a:r>
                  <a:rPr lang="en-US"/>
                  <a:t>, it no longer matters how they were fit- just how well they sort the target class from the chaff.</a:t>
                </a:r>
              </a:p>
              <a:p>
                <a:r>
                  <a:rPr lang="en-US"/>
                  <a:t>Consequences</a:t>
                </a:r>
              </a:p>
              <a:p>
                <a:pPr lvl="1"/>
                <a14:m>
                  <m:oMath xmlns:m="http://schemas.openxmlformats.org/officeDocument/2006/math">
                    <m:r>
                      <m:rPr>
                        <m:sty m:val="p"/>
                      </m:rPr>
                      <a:rPr lang="en-US" smtClean="0">
                        <a:latin typeface="Cambria Math" panose="02040503050406030204" pitchFamily="18" charset="0"/>
                      </a:rPr>
                      <m:t>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𝑐𝑙𝑎𝑠𝑠</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and </a:t>
                </a:r>
                <a14:m>
                  <m:oMath xmlns:m="http://schemas.openxmlformats.org/officeDocument/2006/math">
                    <m:r>
                      <m:rPr>
                        <m:sty m:val="p"/>
                      </m:rPr>
                      <a:rPr lang="en-US" b="0" i="0" smtClean="0">
                        <a:latin typeface="Cambria Math" panose="02040503050406030204" pitchFamily="18" charset="0"/>
                      </a:rPr>
                      <m:t>l</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oMath>
                </a14:m>
                <a:r>
                  <a:rPr lang="en-US"/>
                  <a:t> are “order identical”</a:t>
                </a:r>
              </a:p>
              <a:p>
                <a:pPr lvl="2"/>
                <a14:m>
                  <m:oMath xmlns:m="http://schemas.openxmlformats.org/officeDocument/2006/math">
                    <m:r>
                      <m:rPr>
                        <m:sty m:val="p"/>
                      </m:rPr>
                      <a:rPr lang="en-US" smtClean="0">
                        <a:latin typeface="Cambria Math" panose="02040503050406030204" pitchFamily="18" charset="0"/>
                      </a:rPr>
                      <m:t>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𝑐𝑙𝑎𝑠𝑠</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a:t> &gt; </a:t>
                </a:r>
                <a14:m>
                  <m:oMath xmlns:m="http://schemas.openxmlformats.org/officeDocument/2006/math">
                    <m:r>
                      <m:rPr>
                        <m:sty m:val="p"/>
                      </m:rPr>
                      <a:rPr lang="en-US" smtClean="0">
                        <a:latin typeface="Cambria Math" panose="02040503050406030204" pitchFamily="18" charset="0"/>
                      </a:rPr>
                      <m:t>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𝑐𝑙𝑎𝑠𝑠</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a:t> if and only if </a:t>
                </a:r>
                <a14:m>
                  <m:oMath xmlns:m="http://schemas.openxmlformats.org/officeDocument/2006/math">
                    <m:r>
                      <m:rPr>
                        <m:sty m:val="p"/>
                      </m:rPr>
                      <a:rPr lang="en-US" b="0" i="0" smtClean="0">
                        <a:latin typeface="Cambria Math" panose="02040503050406030204" pitchFamily="18" charset="0"/>
                      </a:rPr>
                      <m:t>l</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0" smtClean="0">
                        <a:latin typeface="Cambria Math" panose="02040503050406030204" pitchFamily="18" charset="0"/>
                      </a:rPr>
                      <m:t>&gt;</m:t>
                    </m:r>
                    <m:r>
                      <m:rPr>
                        <m:sty m:val="p"/>
                      </m:rPr>
                      <a:rPr lang="en-US" b="0" i="0" smtClean="0">
                        <a:latin typeface="Cambria Math" panose="02040503050406030204" pitchFamily="18" charset="0"/>
                      </a:rPr>
                      <m:t>l</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y</m:t>
                        </m:r>
                      </m:e>
                    </m:d>
                  </m:oMath>
                </a14:m>
                <a:endParaRPr lang="en-US" b="0"/>
              </a:p>
              <a:p>
                <a:pPr lvl="2"/>
                <a:r>
                  <a:rPr lang="en-US" b="0"/>
                  <a:t>Can build the exact same decision procedure for each (with different encoding of decision threshold).</a:t>
                </a:r>
              </a:p>
              <a:p>
                <a:pPr lvl="2"/>
                <a:r>
                  <a:rPr lang="en-US"/>
                  <a:t>Each generates the </a:t>
                </a:r>
                <a:r>
                  <a:rPr lang="en-US" i="1"/>
                  <a:t>exact same </a:t>
                </a:r>
                <a:r>
                  <a:rPr lang="en-US"/>
                  <a:t>ROC plot and produces the same AUC.</a:t>
                </a:r>
                <a:endParaRPr lang="en-US" b="0"/>
              </a:p>
            </p:txBody>
          </p:sp>
        </mc:Choice>
        <mc:Fallback>
          <p:sp>
            <p:nvSpPr>
              <p:cNvPr id="3" name="Content Placeholder 2">
                <a:extLst>
                  <a:ext uri="{FF2B5EF4-FFF2-40B4-BE49-F238E27FC236}">
                    <a16:creationId xmlns:a16="http://schemas.microsoft.com/office/drawing/2014/main" id="{29A3FFF1-D561-2F2B-4B0D-C42F1EF0250B}"/>
                  </a:ext>
                </a:extLst>
              </p:cNvPr>
              <p:cNvSpPr>
                <a:spLocks noGrp="1" noRot="1" noChangeAspect="1" noMove="1" noResize="1" noEditPoints="1" noAdjustHandles="1" noChangeArrowheads="1" noChangeShapeType="1" noTextEdit="1"/>
              </p:cNvSpPr>
              <p:nvPr>
                <p:ph idx="1"/>
              </p:nvPr>
            </p:nvSpPr>
            <p:spPr>
              <a:xfrm>
                <a:off x="976184" y="1804604"/>
                <a:ext cx="10921526" cy="4351338"/>
              </a:xfrm>
              <a:blipFill>
                <a:blip r:embed="rId2"/>
                <a:stretch>
                  <a:fillRect l="-837" t="-3081" r="-1451" b="-140"/>
                </a:stretch>
              </a:blipFill>
            </p:spPr>
            <p:txBody>
              <a:bodyPr/>
              <a:lstStyle/>
              <a:p>
                <a:r>
                  <a:rPr lang="en-US">
                    <a:noFill/>
                  </a:rPr>
                  <a:t> </a:t>
                </a:r>
              </a:p>
            </p:txBody>
          </p:sp>
        </mc:Fallback>
      </mc:AlternateContent>
    </p:spTree>
    <p:extLst>
      <p:ext uri="{BB962C8B-B14F-4D97-AF65-F5344CB8AC3E}">
        <p14:creationId xmlns:p14="http://schemas.microsoft.com/office/powerpoint/2010/main" val="3266345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F84BF-EB86-F505-6763-766D0F2B7662}"/>
              </a:ext>
            </a:extLst>
          </p:cNvPr>
          <p:cNvSpPr>
            <a:spLocks noGrp="1"/>
          </p:cNvSpPr>
          <p:nvPr>
            <p:ph type="title"/>
          </p:nvPr>
        </p:nvSpPr>
        <p:spPr/>
        <p:txBody>
          <a:bodyPr/>
          <a:lstStyle/>
          <a:p>
            <a:r>
              <a:rPr lang="en-US"/>
              <a:t>Advantages of the Trick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129B79-520E-4B21-4DD5-16B10B7C9263}"/>
                  </a:ext>
                </a:extLst>
              </p:cNvPr>
              <p:cNvSpPr>
                <a:spLocks noGrp="1"/>
              </p:cNvSpPr>
              <p:nvPr>
                <p:ph idx="1"/>
              </p:nvPr>
            </p:nvSpPr>
            <p:spPr>
              <a:xfrm>
                <a:off x="1090641" y="1714113"/>
                <a:ext cx="10515600" cy="4351338"/>
              </a:xfrm>
            </p:spPr>
            <p:txBody>
              <a:bodyPr>
                <a:normAutofit fontScale="92500" lnSpcReduction="20000"/>
              </a:bodyPr>
              <a:lstStyle/>
              <a:p>
                <a:r>
                  <a:rPr lang="en-US"/>
                  <a:t>Both the document encodings and models are </a:t>
                </a:r>
                <a:r>
                  <a:rPr lang="en-US" i="1"/>
                  <a:t>the exact same thing</a:t>
                </a:r>
                <a:r>
                  <a:rPr lang="en-US"/>
                  <a:t>: unit length vectors in the same space.</a:t>
                </a:r>
              </a:p>
              <a:p>
                <a:r>
                  <a:rPr lang="en-US"/>
                  <a:t>As they are both unit length:</a:t>
                </a:r>
              </a:p>
              <a:p>
                <a:pPr lvl="1"/>
                <a:r>
                  <a:rPr lang="en-US"/>
                  <a:t>dot product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a:t> is exactly correlation and cosine similarity</a:t>
                </a:r>
              </a:p>
              <a:p>
                <a:pPr lvl="1"/>
                <a:r>
                  <a:rPr lang="en-US"/>
                  <a:t>distance is exactly </a:t>
                </a:r>
                <a14:m>
                  <m:oMath xmlns:m="http://schemas.openxmlformats.org/officeDocument/2006/math">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b="0"/>
              </a:p>
              <a:p>
                <a:pPr lvl="2"/>
                <a:r>
                  <a:rPr lang="en-US"/>
                  <a:t>Nearest neighbor searches are exactly sorting by distance</a:t>
                </a:r>
              </a:p>
              <a:p>
                <a:pPr lvl="2"/>
                <a:r>
                  <a:rPr lang="en-US"/>
                  <a:t>Vector databases have efficient approximate nearest neighbor searches</a:t>
                </a:r>
              </a:p>
              <a:p>
                <a:r>
                  <a:rPr lang="en-US"/>
                  <a:t>Can match thousands of queries/concepts to millions of documents</a:t>
                </a:r>
              </a:p>
              <a:p>
                <a:pPr lvl="1"/>
                <a:r>
                  <a:rPr lang="en-US"/>
                  <a:t>Can use semantic queries to find documents</a:t>
                </a:r>
              </a:p>
              <a:p>
                <a:pPr lvl="1"/>
                <a:r>
                  <a:rPr lang="en-US"/>
                  <a:t>Can use documents to find documents</a:t>
                </a:r>
              </a:p>
              <a:p>
                <a:pPr lvl="1"/>
                <a:r>
                  <a:rPr lang="en-US"/>
                  <a:t>Can use queries to find queries</a:t>
                </a:r>
              </a:p>
              <a:p>
                <a:pPr lvl="1"/>
                <a:r>
                  <a:rPr lang="en-US"/>
                  <a:t>Can use documents to find queries</a:t>
                </a:r>
              </a:p>
              <a:p>
                <a:pPr lvl="1"/>
                <a:r>
                  <a:rPr lang="en-US"/>
                  <a:t>Can cluster!</a:t>
                </a:r>
              </a:p>
              <a:p>
                <a:pPr lvl="1"/>
                <a:endParaRPr lang="en-US"/>
              </a:p>
            </p:txBody>
          </p:sp>
        </mc:Choice>
        <mc:Fallback>
          <p:sp>
            <p:nvSpPr>
              <p:cNvPr id="3" name="Content Placeholder 2">
                <a:extLst>
                  <a:ext uri="{FF2B5EF4-FFF2-40B4-BE49-F238E27FC236}">
                    <a16:creationId xmlns:a16="http://schemas.microsoft.com/office/drawing/2014/main" id="{C1129B79-520E-4B21-4DD5-16B10B7C9263}"/>
                  </a:ext>
                </a:extLst>
              </p:cNvPr>
              <p:cNvSpPr>
                <a:spLocks noGrp="1" noRot="1" noChangeAspect="1" noMove="1" noResize="1" noEditPoints="1" noAdjustHandles="1" noChangeArrowheads="1" noChangeShapeType="1" noTextEdit="1"/>
              </p:cNvSpPr>
              <p:nvPr>
                <p:ph idx="1"/>
              </p:nvPr>
            </p:nvSpPr>
            <p:spPr>
              <a:xfrm>
                <a:off x="1090641" y="1714113"/>
                <a:ext cx="10515600" cy="4351338"/>
              </a:xfrm>
              <a:blipFill>
                <a:blip r:embed="rId2"/>
                <a:stretch>
                  <a:fillRect l="-928" t="-3501"/>
                </a:stretch>
              </a:blipFill>
            </p:spPr>
            <p:txBody>
              <a:bodyPr/>
              <a:lstStyle/>
              <a:p>
                <a:r>
                  <a:rPr lang="en-US">
                    <a:noFill/>
                  </a:rPr>
                  <a:t> </a:t>
                </a:r>
              </a:p>
            </p:txBody>
          </p:sp>
        </mc:Fallback>
      </mc:AlternateContent>
    </p:spTree>
    <p:extLst>
      <p:ext uri="{BB962C8B-B14F-4D97-AF65-F5344CB8AC3E}">
        <p14:creationId xmlns:p14="http://schemas.microsoft.com/office/powerpoint/2010/main" val="3490064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85AC-1953-43DE-1F57-E7EB2C4F2347}"/>
              </a:ext>
            </a:extLst>
          </p:cNvPr>
          <p:cNvSpPr>
            <a:spLocks noGrp="1"/>
          </p:cNvSpPr>
          <p:nvPr>
            <p:ph type="title"/>
          </p:nvPr>
        </p:nvSpPr>
        <p:spPr/>
        <p:txBody>
          <a:bodyPr/>
          <a:lstStyle/>
          <a:p>
            <a:r>
              <a:rPr lang="en-US"/>
              <a:t>Demo Take away</a:t>
            </a:r>
          </a:p>
        </p:txBody>
      </p:sp>
      <p:sp>
        <p:nvSpPr>
          <p:cNvPr id="3" name="Content Placeholder 2">
            <a:extLst>
              <a:ext uri="{FF2B5EF4-FFF2-40B4-BE49-F238E27FC236}">
                <a16:creationId xmlns:a16="http://schemas.microsoft.com/office/drawing/2014/main" id="{6F3645F6-53D6-9978-7F74-15B698927816}"/>
              </a:ext>
            </a:extLst>
          </p:cNvPr>
          <p:cNvSpPr>
            <a:spLocks noGrp="1"/>
          </p:cNvSpPr>
          <p:nvPr>
            <p:ph idx="1"/>
          </p:nvPr>
        </p:nvSpPr>
        <p:spPr/>
        <p:txBody>
          <a:bodyPr/>
          <a:lstStyle/>
          <a:p>
            <a:r>
              <a:rPr lang="en-US"/>
              <a:t>Can also do this</a:t>
            </a:r>
          </a:p>
          <a:p>
            <a:pPr lvl="1"/>
            <a:r>
              <a:rPr lang="en-US"/>
              <a:t>With better curated concepts</a:t>
            </a:r>
          </a:p>
          <a:p>
            <a:pPr lvl="1"/>
            <a:r>
              <a:rPr lang="en-US"/>
              <a:t>With</a:t>
            </a:r>
            <a:r>
              <a:rPr lang="en-US" i="1"/>
              <a:t> much</a:t>
            </a:r>
            <a:r>
              <a:rPr lang="en-US"/>
              <a:t> more data (how later in talk)</a:t>
            </a:r>
          </a:p>
          <a:p>
            <a:r>
              <a:rPr lang="en-US"/>
              <a:t>All code and data shared:</a:t>
            </a:r>
          </a:p>
          <a:p>
            <a:pPr lvl="1"/>
            <a:r>
              <a:rPr lang="en-US">
                <a:hlinkClick r:id="rId3"/>
              </a:rPr>
              <a:t>https://github.com/rmhorton/PMC_classifiers/tree/main/mini_demo</a:t>
            </a:r>
            <a:r>
              <a:rPr lang="en-US"/>
              <a:t> </a:t>
            </a:r>
          </a:p>
          <a:p>
            <a:pPr lvl="1"/>
            <a:r>
              <a:rPr lang="en-US"/>
              <a:t>Download it, run it, and modify it on your own.</a:t>
            </a:r>
          </a:p>
          <a:p>
            <a:pPr lvl="1"/>
            <a:r>
              <a:rPr lang="en-US"/>
              <a:t>Only the small(</a:t>
            </a:r>
            <a:r>
              <a:rPr lang="en-US" err="1"/>
              <a:t>ish</a:t>
            </a:r>
            <a:r>
              <a:rPr lang="en-US"/>
              <a:t>) demo dataset is on our </a:t>
            </a:r>
            <a:r>
              <a:rPr lang="en-US" err="1"/>
              <a:t>Github</a:t>
            </a:r>
            <a:r>
              <a:rPr lang="en-US"/>
              <a:t> repo, but all the data is freely available from the National Library of Medicine.</a:t>
            </a:r>
          </a:p>
          <a:p>
            <a:r>
              <a:rPr lang="en-US"/>
              <a:t>Methodology can be run at large scale simultaneously matching many query concepts and paragraphs.</a:t>
            </a:r>
          </a:p>
        </p:txBody>
      </p:sp>
    </p:spTree>
    <p:extLst>
      <p:ext uri="{BB962C8B-B14F-4D97-AF65-F5344CB8AC3E}">
        <p14:creationId xmlns:p14="http://schemas.microsoft.com/office/powerpoint/2010/main" val="3408415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B270D-AF20-3B9B-A67C-6AB7FDF07113}"/>
              </a:ext>
            </a:extLst>
          </p:cNvPr>
          <p:cNvSpPr>
            <a:spLocks noGrp="1"/>
          </p:cNvSpPr>
          <p:nvPr>
            <p:ph type="title"/>
          </p:nvPr>
        </p:nvSpPr>
        <p:spPr/>
        <p:txBody>
          <a:bodyPr/>
          <a:lstStyle/>
          <a:p>
            <a:pPr algn="ctr"/>
            <a:r>
              <a:rPr lang="en-US"/>
              <a:t>Semantic Embeddings</a:t>
            </a:r>
          </a:p>
        </p:txBody>
      </p:sp>
      <p:sp>
        <p:nvSpPr>
          <p:cNvPr id="3" name="Content Placeholder 2">
            <a:extLst>
              <a:ext uri="{FF2B5EF4-FFF2-40B4-BE49-F238E27FC236}">
                <a16:creationId xmlns:a16="http://schemas.microsoft.com/office/drawing/2014/main" id="{CE3B1062-EDFF-42C7-45DE-E0AFFD4A4DCF}"/>
              </a:ext>
            </a:extLst>
          </p:cNvPr>
          <p:cNvSpPr>
            <a:spLocks noGrp="1"/>
          </p:cNvSpPr>
          <p:nvPr>
            <p:ph idx="1"/>
          </p:nvPr>
        </p:nvSpPr>
        <p:spPr>
          <a:xfrm>
            <a:off x="1308653" y="2073661"/>
            <a:ext cx="9303468" cy="3572552"/>
          </a:xfrm>
        </p:spPr>
        <p:txBody>
          <a:bodyPr vert="horz" lIns="91440" tIns="45720" rIns="91440" bIns="45720" rtlCol="0" anchor="t">
            <a:normAutofit lnSpcReduction="10000"/>
          </a:bodyPr>
          <a:lstStyle/>
          <a:p>
            <a:pPr marL="0" indent="0">
              <a:buNone/>
            </a:pPr>
            <a:r>
              <a:rPr lang="en-US" sz="2400" b="1">
                <a:solidFill>
                  <a:srgbClr val="008000"/>
                </a:solidFill>
                <a:latin typeface="Consolas"/>
                <a:ea typeface="+mn-lt"/>
                <a:cs typeface="+mn-lt"/>
              </a:rPr>
              <a:t>from</a:t>
            </a:r>
            <a:r>
              <a:rPr lang="en-US" sz="2400">
                <a:solidFill>
                  <a:srgbClr val="404040"/>
                </a:solidFill>
                <a:latin typeface="Consolas"/>
                <a:ea typeface="+mn-lt"/>
                <a:cs typeface="+mn-lt"/>
              </a:rPr>
              <a:t> </a:t>
            </a:r>
            <a:r>
              <a:rPr lang="en-US" sz="2400" b="1" err="1">
                <a:solidFill>
                  <a:srgbClr val="0000FF"/>
                </a:solidFill>
                <a:latin typeface="Consolas"/>
                <a:ea typeface="+mn-lt"/>
                <a:cs typeface="+mn-lt"/>
              </a:rPr>
              <a:t>sentence_transformers</a:t>
            </a:r>
            <a:r>
              <a:rPr lang="en-US" sz="2400">
                <a:solidFill>
                  <a:srgbClr val="404040"/>
                </a:solidFill>
                <a:latin typeface="Consolas"/>
                <a:ea typeface="+mn-lt"/>
                <a:cs typeface="+mn-lt"/>
              </a:rPr>
              <a:t> </a:t>
            </a:r>
            <a:r>
              <a:rPr lang="en-US" sz="2400" b="1">
                <a:solidFill>
                  <a:srgbClr val="008000"/>
                </a:solidFill>
                <a:latin typeface="Consolas"/>
                <a:ea typeface="+mn-lt"/>
                <a:cs typeface="+mn-lt"/>
              </a:rPr>
              <a:t>import</a:t>
            </a:r>
            <a:r>
              <a:rPr lang="en-US" sz="2400">
                <a:solidFill>
                  <a:srgbClr val="404040"/>
                </a:solidFill>
                <a:latin typeface="Consolas"/>
                <a:ea typeface="+mn-lt"/>
                <a:cs typeface="+mn-lt"/>
              </a:rPr>
              <a:t> </a:t>
            </a:r>
            <a:r>
              <a:rPr lang="en-US" sz="2400" err="1">
                <a:solidFill>
                  <a:srgbClr val="404040"/>
                </a:solidFill>
                <a:latin typeface="Consolas"/>
                <a:ea typeface="+mn-lt"/>
                <a:cs typeface="+mn-lt"/>
              </a:rPr>
              <a:t>SentenceTransformer</a:t>
            </a:r>
            <a:r>
              <a:rPr lang="en-US" sz="2400">
                <a:solidFill>
                  <a:srgbClr val="404040"/>
                </a:solidFill>
                <a:latin typeface="Consolas"/>
                <a:ea typeface="+mn-lt"/>
                <a:cs typeface="+mn-lt"/>
              </a:rPr>
              <a:t>
model </a:t>
            </a:r>
            <a:r>
              <a:rPr lang="en-US" sz="2400">
                <a:solidFill>
                  <a:srgbClr val="666666"/>
                </a:solidFill>
                <a:latin typeface="Consolas"/>
                <a:ea typeface="+mn-lt"/>
                <a:cs typeface="+mn-lt"/>
              </a:rPr>
              <a:t>=</a:t>
            </a:r>
            <a:r>
              <a:rPr lang="en-US" sz="2400">
                <a:solidFill>
                  <a:srgbClr val="404040"/>
                </a:solidFill>
                <a:latin typeface="Consolas"/>
                <a:ea typeface="+mn-lt"/>
                <a:cs typeface="+mn-lt"/>
              </a:rPr>
              <a:t> </a:t>
            </a:r>
            <a:r>
              <a:rPr lang="en-US" sz="2400" err="1">
                <a:solidFill>
                  <a:srgbClr val="404040"/>
                </a:solidFill>
                <a:latin typeface="Consolas"/>
                <a:ea typeface="+mn-lt"/>
                <a:cs typeface="+mn-lt"/>
              </a:rPr>
              <a:t>SentenceTransformer</a:t>
            </a:r>
            <a:r>
              <a:rPr lang="en-US" sz="2400">
                <a:solidFill>
                  <a:srgbClr val="404040"/>
                </a:solidFill>
                <a:latin typeface="Consolas"/>
                <a:ea typeface="+mn-lt"/>
                <a:cs typeface="+mn-lt"/>
              </a:rPr>
              <a:t>(</a:t>
            </a:r>
            <a:r>
              <a:rPr lang="en-US" sz="2400">
                <a:solidFill>
                  <a:srgbClr val="BA2121"/>
                </a:solidFill>
                <a:latin typeface="Consolas"/>
                <a:ea typeface="+mn-lt"/>
                <a:cs typeface="+mn-lt"/>
              </a:rPr>
              <a:t>"all-mpnet-base-v2"</a:t>
            </a:r>
            <a:r>
              <a:rPr lang="en-US" sz="2400">
                <a:solidFill>
                  <a:srgbClr val="404040"/>
                </a:solidFill>
                <a:latin typeface="Consolas"/>
                <a:ea typeface="+mn-lt"/>
                <a:cs typeface="+mn-lt"/>
              </a:rPr>
              <a:t>)
embeddings </a:t>
            </a:r>
            <a:r>
              <a:rPr lang="en-US" sz="2400">
                <a:solidFill>
                  <a:srgbClr val="666666"/>
                </a:solidFill>
                <a:latin typeface="Consolas"/>
                <a:ea typeface="+mn-lt"/>
                <a:cs typeface="+mn-lt"/>
              </a:rPr>
              <a:t>=</a:t>
            </a:r>
            <a:r>
              <a:rPr lang="en-US" sz="2400">
                <a:solidFill>
                  <a:srgbClr val="404040"/>
                </a:solidFill>
                <a:latin typeface="Consolas"/>
                <a:ea typeface="+mn-lt"/>
                <a:cs typeface="+mn-lt"/>
              </a:rPr>
              <a:t> </a:t>
            </a:r>
            <a:r>
              <a:rPr lang="en-US" sz="2400" err="1">
                <a:solidFill>
                  <a:srgbClr val="404040"/>
                </a:solidFill>
                <a:latin typeface="Consolas"/>
                <a:ea typeface="+mn-lt"/>
                <a:cs typeface="+mn-lt"/>
              </a:rPr>
              <a:t>model</a:t>
            </a:r>
            <a:r>
              <a:rPr lang="en-US" sz="2400" err="1">
                <a:solidFill>
                  <a:srgbClr val="666666"/>
                </a:solidFill>
                <a:latin typeface="Consolas"/>
                <a:ea typeface="+mn-lt"/>
                <a:cs typeface="+mn-lt"/>
              </a:rPr>
              <a:t>.</a:t>
            </a:r>
            <a:r>
              <a:rPr lang="en-US" sz="2400" err="1">
                <a:solidFill>
                  <a:srgbClr val="404040"/>
                </a:solidFill>
                <a:latin typeface="Consolas"/>
                <a:ea typeface="+mn-lt"/>
                <a:cs typeface="+mn-lt"/>
              </a:rPr>
              <a:t>encode</a:t>
            </a:r>
            <a:r>
              <a:rPr lang="en-US" sz="2400">
                <a:solidFill>
                  <a:srgbClr val="404040"/>
                </a:solidFill>
                <a:latin typeface="Consolas"/>
                <a:ea typeface="+mn-lt"/>
                <a:cs typeface="+mn-lt"/>
              </a:rPr>
              <a:t>(sentences)</a:t>
            </a:r>
            <a:endParaRPr lang="en-US" sz="900">
              <a:solidFill>
                <a:srgbClr val="404040"/>
              </a:solidFill>
              <a:latin typeface="Aptos" panose="020B0004020202020204"/>
              <a:ea typeface="+mn-lt"/>
              <a:cs typeface="+mn-lt"/>
            </a:endParaRPr>
          </a:p>
          <a:p>
            <a:pPr marL="0" indent="0">
              <a:buNone/>
            </a:pPr>
            <a:endParaRPr lang="en-US" sz="2400">
              <a:ea typeface="+mn-lt"/>
              <a:cs typeface="+mn-lt"/>
            </a:endParaRPr>
          </a:p>
          <a:p>
            <a:pPr marL="0" indent="0">
              <a:buNone/>
            </a:pPr>
            <a:endParaRPr lang="en-US" sz="2400">
              <a:ea typeface="+mn-lt"/>
              <a:cs typeface="+mn-lt"/>
            </a:endParaRPr>
          </a:p>
          <a:p>
            <a:pPr marL="0" indent="0">
              <a:buNone/>
            </a:pPr>
            <a:endParaRPr lang="en-US" sz="2400">
              <a:latin typeface="Aptos" panose="020B0004020202020204"/>
              <a:ea typeface="+mn-lt"/>
              <a:cs typeface="+mn-lt"/>
            </a:endParaRPr>
          </a:p>
          <a:p>
            <a:pPr marL="0" indent="0">
              <a:buNone/>
            </a:pPr>
            <a:endParaRPr lang="en-US" sz="2400">
              <a:latin typeface="Aptos" panose="020B0004020202020204"/>
              <a:ea typeface="+mn-lt"/>
              <a:cs typeface="+mn-lt"/>
            </a:endParaRPr>
          </a:p>
          <a:p>
            <a:pPr marL="0" indent="0" algn="ctr">
              <a:buNone/>
            </a:pPr>
            <a:r>
              <a:rPr lang="en-US" sz="2400">
                <a:latin typeface="Consolas"/>
                <a:ea typeface="+mn-lt"/>
                <a:cs typeface="+mn-lt"/>
                <a:hlinkClick r:id="rId3"/>
              </a:rPr>
              <a:t>sbert.net</a:t>
            </a:r>
            <a:br>
              <a:rPr lang="en-US" sz="2400">
                <a:ea typeface="+mn-lt"/>
                <a:cs typeface="+mn-lt"/>
              </a:rPr>
            </a:br>
            <a:endParaRPr lang="en-US" sz="900">
              <a:solidFill>
                <a:srgbClr val="404040"/>
              </a:solidFill>
              <a:ea typeface="+mn-lt"/>
              <a:cs typeface="+mn-lt"/>
            </a:endParaRPr>
          </a:p>
        </p:txBody>
      </p:sp>
      <p:sp>
        <p:nvSpPr>
          <p:cNvPr id="4" name="TextBox 3">
            <a:extLst>
              <a:ext uri="{FF2B5EF4-FFF2-40B4-BE49-F238E27FC236}">
                <a16:creationId xmlns:a16="http://schemas.microsoft.com/office/drawing/2014/main" id="{2FBA7064-8675-E566-4682-55018F3C7709}"/>
              </a:ext>
            </a:extLst>
          </p:cNvPr>
          <p:cNvSpPr txBox="1"/>
          <p:nvPr/>
        </p:nvSpPr>
        <p:spPr>
          <a:xfrm>
            <a:off x="768626" y="5668838"/>
            <a:ext cx="1052222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a:t>(We promise this is the only Python code we will show you today.)</a:t>
            </a:r>
          </a:p>
          <a:p>
            <a:pPr algn="ctr"/>
            <a:endParaRPr lang="en-US" sz="2400" i="1"/>
          </a:p>
        </p:txBody>
      </p:sp>
    </p:spTree>
    <p:extLst>
      <p:ext uri="{BB962C8B-B14F-4D97-AF65-F5344CB8AC3E}">
        <p14:creationId xmlns:p14="http://schemas.microsoft.com/office/powerpoint/2010/main" val="358668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medical report&#10;&#10;Description automatically generated">
            <a:extLst>
              <a:ext uri="{FF2B5EF4-FFF2-40B4-BE49-F238E27FC236}">
                <a16:creationId xmlns:a16="http://schemas.microsoft.com/office/drawing/2014/main" id="{7910CDA4-26AB-FBDF-7182-C4FD81F29879}"/>
              </a:ext>
            </a:extLst>
          </p:cNvPr>
          <p:cNvPicPr>
            <a:picLocks noChangeAspect="1"/>
          </p:cNvPicPr>
          <p:nvPr/>
        </p:nvPicPr>
        <p:blipFill>
          <a:blip r:embed="rId3"/>
          <a:stretch>
            <a:fillRect/>
          </a:stretch>
        </p:blipFill>
        <p:spPr>
          <a:xfrm>
            <a:off x="511801" y="0"/>
            <a:ext cx="11168398" cy="6858000"/>
          </a:xfrm>
          <a:prstGeom prst="rect">
            <a:avLst/>
          </a:prstGeom>
        </p:spPr>
      </p:pic>
    </p:spTree>
    <p:extLst>
      <p:ext uri="{BB962C8B-B14F-4D97-AF65-F5344CB8AC3E}">
        <p14:creationId xmlns:p14="http://schemas.microsoft.com/office/powerpoint/2010/main" val="3445027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D0BC52D1-DE93-4F85-A480-1B10DB862690}"/>
              </a:ext>
            </a:extLst>
          </p:cNvPr>
          <p:cNvPicPr>
            <a:picLocks noChangeAspect="1"/>
          </p:cNvPicPr>
          <p:nvPr/>
        </p:nvPicPr>
        <p:blipFill>
          <a:blip r:embed="rId3"/>
          <a:stretch>
            <a:fillRect/>
          </a:stretch>
        </p:blipFill>
        <p:spPr>
          <a:xfrm>
            <a:off x="910271" y="0"/>
            <a:ext cx="10371458" cy="6858000"/>
          </a:xfrm>
          <a:prstGeom prst="rect">
            <a:avLst/>
          </a:prstGeom>
        </p:spPr>
      </p:pic>
    </p:spTree>
    <p:extLst>
      <p:ext uri="{BB962C8B-B14F-4D97-AF65-F5344CB8AC3E}">
        <p14:creationId xmlns:p14="http://schemas.microsoft.com/office/powerpoint/2010/main" val="3048359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9DB3-B9EE-FF57-9073-2A7C9003DC57}"/>
              </a:ext>
            </a:extLst>
          </p:cNvPr>
          <p:cNvSpPr>
            <a:spLocks noGrp="1"/>
          </p:cNvSpPr>
          <p:nvPr>
            <p:ph type="title"/>
          </p:nvPr>
        </p:nvSpPr>
        <p:spPr>
          <a:xfrm>
            <a:off x="791817" y="156284"/>
            <a:ext cx="10429462" cy="808729"/>
          </a:xfrm>
        </p:spPr>
        <p:txBody>
          <a:bodyPr>
            <a:normAutofit/>
          </a:bodyPr>
          <a:lstStyle/>
          <a:p>
            <a:pPr algn="ctr"/>
            <a:r>
              <a:rPr lang="en-US" sz="3600"/>
              <a:t>Machine Learning: </a:t>
            </a:r>
            <a:r>
              <a:rPr lang="en-US" sz="3600">
                <a:ea typeface="+mj-lt"/>
                <a:cs typeface="+mj-lt"/>
              </a:rPr>
              <a:t>use </a:t>
            </a:r>
            <a:r>
              <a:rPr lang="en-US" sz="3600">
                <a:solidFill>
                  <a:schemeClr val="tx2">
                    <a:lumMod val="50000"/>
                    <a:lumOff val="50000"/>
                  </a:schemeClr>
                </a:solidFill>
                <a:ea typeface="+mj-lt"/>
                <a:cs typeface="+mj-lt"/>
              </a:rPr>
              <a:t>FEATURES</a:t>
            </a:r>
            <a:r>
              <a:rPr lang="en-US" sz="3600">
                <a:ea typeface="+mj-lt"/>
                <a:cs typeface="+mj-lt"/>
              </a:rPr>
              <a:t> to predict </a:t>
            </a:r>
            <a:r>
              <a:rPr lang="en-US" sz="3600">
                <a:solidFill>
                  <a:srgbClr val="FF0000"/>
                </a:solidFill>
                <a:ea typeface="+mj-lt"/>
                <a:cs typeface="+mj-lt"/>
              </a:rPr>
              <a:t>LABELS</a:t>
            </a:r>
            <a:endParaRPr lang="en-US" sz="3600">
              <a:ea typeface="+mj-lt"/>
              <a:cs typeface="+mj-lt"/>
            </a:endParaRPr>
          </a:p>
        </p:txBody>
      </p:sp>
      <p:pic>
        <p:nvPicPr>
          <p:cNvPr id="11" name="Picture 10" descr="A purple table with black text&#10;&#10;Description automatically generated">
            <a:extLst>
              <a:ext uri="{FF2B5EF4-FFF2-40B4-BE49-F238E27FC236}">
                <a16:creationId xmlns:a16="http://schemas.microsoft.com/office/drawing/2014/main" id="{DC31E354-510A-08CD-B1B5-258D125A7373}"/>
              </a:ext>
            </a:extLst>
          </p:cNvPr>
          <p:cNvPicPr>
            <a:picLocks noChangeAspect="1"/>
          </p:cNvPicPr>
          <p:nvPr/>
        </p:nvPicPr>
        <p:blipFill>
          <a:blip r:embed="rId3"/>
          <a:stretch>
            <a:fillRect/>
          </a:stretch>
        </p:blipFill>
        <p:spPr>
          <a:xfrm>
            <a:off x="1254422" y="1093303"/>
            <a:ext cx="9510877" cy="5711688"/>
          </a:xfrm>
          <a:prstGeom prst="rect">
            <a:avLst/>
          </a:prstGeom>
        </p:spPr>
      </p:pic>
    </p:spTree>
    <p:extLst>
      <p:ext uri="{BB962C8B-B14F-4D97-AF65-F5344CB8AC3E}">
        <p14:creationId xmlns:p14="http://schemas.microsoft.com/office/powerpoint/2010/main" val="1150522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58</Slides>
  <Notes>13</Notes>
  <HiddenSlides>1</HiddenSlides>
  <ScaleCrop>false</ScaleCrop>
  <HeadingPairs>
    <vt:vector size="4" baseType="variant">
      <vt:variant>
        <vt:lpstr>Theme</vt:lpstr>
      </vt:variant>
      <vt:variant>
        <vt:i4>3</vt:i4>
      </vt:variant>
      <vt:variant>
        <vt:lpstr>Slide Titles</vt:lpstr>
      </vt:variant>
      <vt:variant>
        <vt:i4>58</vt:i4>
      </vt:variant>
    </vt:vector>
  </HeadingPairs>
  <TitlesOfParts>
    <vt:vector size="61" baseType="lpstr">
      <vt:lpstr>office theme</vt:lpstr>
      <vt:lpstr>Office Theme</vt:lpstr>
      <vt:lpstr>Office Theme</vt:lpstr>
      <vt:lpstr>Semantic search for concepts  using linear model coefficient vectors</vt:lpstr>
      <vt:lpstr>Technical Takeaways</vt:lpstr>
      <vt:lpstr>Outline</vt:lpstr>
      <vt:lpstr>Introduction  Training ML models on Pubmed data   </vt:lpstr>
      <vt:lpstr>Pubmed Free database of biomedical and life sciences literature https://pubmed.ncbi.nlm.nih.gov/download/  Pubmed Central (PMC) Free full-text archive of biomedical and life sciences journal literature from the  National Institutes of Health's National Library of Medicine (NIH/NLM) ftp.ncbi.nlm.nih.gov/pub/pmc/oa_bulk/oa_comm/xml/  </vt:lpstr>
      <vt:lpstr>Semantic Embeddings</vt:lpstr>
      <vt:lpstr>PowerPoint Presentation</vt:lpstr>
      <vt:lpstr>PowerPoint Presentation</vt:lpstr>
      <vt:lpstr>Machine Learning: use FEATURES to predict LABELS</vt:lpstr>
      <vt:lpstr>PowerPoint Presentation</vt:lpstr>
      <vt:lpstr>PowerPoint Presentation</vt:lpstr>
      <vt:lpstr>Mini-demo Walkthrough   </vt:lpstr>
      <vt:lpstr>R demo outline</vt:lpstr>
      <vt:lpstr>A Cool Trick</vt:lpstr>
      <vt:lpstr>PowerPoint Presentation</vt:lpstr>
      <vt:lpstr>Engineering Labels by refining section heading patterns  </vt:lpstr>
      <vt:lpstr>Scientific Response Documents (SRDs)</vt:lpstr>
      <vt:lpstr>Criteria for Evaluating SRDs</vt:lpstr>
      <vt:lpstr>Rubric</vt:lpstr>
      <vt:lpstr>Performance of pattern models on a test set  hand-labelled for adverse events</vt:lpstr>
      <vt:lpstr>Tagging Elements</vt:lpstr>
      <vt:lpstr>Scaling up on PostgreSQL </vt:lpstr>
      <vt:lpstr>PowerPoint Presentation</vt:lpstr>
      <vt:lpstr>Find all the patterns</vt:lpstr>
      <vt:lpstr>PowerPoint Presentation</vt:lpstr>
      <vt:lpstr>Train all the pattern models</vt:lpstr>
      <vt:lpstr>Performance of pattern models on a test set  hand-labelled for adverse events</vt:lpstr>
      <vt:lpstr>Extract model data</vt:lpstr>
      <vt:lpstr>Vector search</vt:lpstr>
      <vt:lpstr>PowerPoint Presentation</vt:lpstr>
      <vt:lpstr>Find the top MeSH terms for a paragraph</vt:lpstr>
      <vt:lpstr>Find the top MeSH terms for a paragraph</vt:lpstr>
      <vt:lpstr>How would you find the top matching paragraphs for a MeSH term?</vt:lpstr>
      <vt:lpstr>Predicting MeSH Terms</vt:lpstr>
      <vt:lpstr>Selected MeSH terms added in 2022</vt:lpstr>
      <vt:lpstr>PowerPoint Presentation</vt:lpstr>
      <vt:lpstr>PowerPoint Presentation</vt:lpstr>
      <vt:lpstr>PowerPoint Presentation</vt:lpstr>
      <vt:lpstr>What did the models find in 2015 articles?</vt:lpstr>
      <vt:lpstr>PowerPoint Presentation</vt:lpstr>
      <vt:lpstr>Next steps</vt:lpstr>
      <vt:lpstr>Goals</vt:lpstr>
      <vt:lpstr>Issues</vt:lpstr>
      <vt:lpstr>Theoretical Background on Representing Concepts with Coefficient Vectors   </vt:lpstr>
      <vt:lpstr>Small Example</vt:lpstr>
      <vt:lpstr>Model details</vt:lpstr>
      <vt:lpstr>Purpose of Demo</vt:lpstr>
      <vt:lpstr>Demo Evaluation</vt:lpstr>
      <vt:lpstr>Demo Performance (Out of Sample, or Test)</vt:lpstr>
      <vt:lpstr>Unrolling an ROC curve (more information)</vt:lpstr>
      <vt:lpstr>ROC is characterizing all cuts on this per-class normalized double density</vt:lpstr>
      <vt:lpstr>Users experience precision (recall=sensitivity)</vt:lpstr>
      <vt:lpstr>Trading precision for recall is picking a good cut on this not-normalized dual histogram</vt:lpstr>
      <vt:lpstr>Advice</vt:lpstr>
      <vt:lpstr>Logistic Model Structure</vt:lpstr>
      <vt:lpstr>A Cool Trick</vt:lpstr>
      <vt:lpstr>Advantages of the Trick</vt:lpstr>
      <vt:lpstr>Demo Take 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44</cp:revision>
  <dcterms:created xsi:type="dcterms:W3CDTF">2024-05-21T16:33:59Z</dcterms:created>
  <dcterms:modified xsi:type="dcterms:W3CDTF">2024-06-12T18:34:32Z</dcterms:modified>
</cp:coreProperties>
</file>